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161"/>
  </p:notesMasterIdLst>
  <p:sldIdLst>
    <p:sldId id="256" r:id="rId7"/>
    <p:sldId id="257" r:id="rId8"/>
    <p:sldId id="259" r:id="rId9"/>
    <p:sldId id="333" r:id="rId10"/>
    <p:sldId id="369" r:id="rId11"/>
    <p:sldId id="370" r:id="rId12"/>
    <p:sldId id="371" r:id="rId13"/>
    <p:sldId id="372" r:id="rId14"/>
    <p:sldId id="373" r:id="rId15"/>
    <p:sldId id="374" r:id="rId16"/>
    <p:sldId id="375" r:id="rId17"/>
    <p:sldId id="376" r:id="rId18"/>
    <p:sldId id="377" r:id="rId19"/>
    <p:sldId id="378" r:id="rId20"/>
    <p:sldId id="379" r:id="rId21"/>
    <p:sldId id="380" r:id="rId22"/>
    <p:sldId id="381" r:id="rId23"/>
    <p:sldId id="382" r:id="rId24"/>
    <p:sldId id="383" r:id="rId25"/>
    <p:sldId id="384" r:id="rId26"/>
    <p:sldId id="385" r:id="rId27"/>
    <p:sldId id="386" r:id="rId28"/>
    <p:sldId id="387" r:id="rId29"/>
    <p:sldId id="388" r:id="rId30"/>
    <p:sldId id="389" r:id="rId31"/>
    <p:sldId id="390" r:id="rId32"/>
    <p:sldId id="391" r:id="rId33"/>
    <p:sldId id="392" r:id="rId34"/>
    <p:sldId id="336" r:id="rId35"/>
    <p:sldId id="350" r:id="rId36"/>
    <p:sldId id="351" r:id="rId37"/>
    <p:sldId id="352" r:id="rId38"/>
    <p:sldId id="353" r:id="rId39"/>
    <p:sldId id="354" r:id="rId40"/>
    <p:sldId id="355" r:id="rId41"/>
    <p:sldId id="356" r:id="rId42"/>
    <p:sldId id="357" r:id="rId43"/>
    <p:sldId id="358" r:id="rId44"/>
    <p:sldId id="359" r:id="rId45"/>
    <p:sldId id="360" r:id="rId46"/>
    <p:sldId id="361" r:id="rId47"/>
    <p:sldId id="362" r:id="rId48"/>
    <p:sldId id="363" r:id="rId49"/>
    <p:sldId id="364" r:id="rId50"/>
    <p:sldId id="365" r:id="rId51"/>
    <p:sldId id="366" r:id="rId52"/>
    <p:sldId id="367" r:id="rId53"/>
    <p:sldId id="368" r:id="rId54"/>
    <p:sldId id="263" r:id="rId55"/>
    <p:sldId id="264" r:id="rId56"/>
    <p:sldId id="265" r:id="rId57"/>
    <p:sldId id="266" r:id="rId58"/>
    <p:sldId id="267" r:id="rId59"/>
    <p:sldId id="268" r:id="rId60"/>
    <p:sldId id="269" r:id="rId61"/>
    <p:sldId id="270" r:id="rId62"/>
    <p:sldId id="271" r:id="rId63"/>
    <p:sldId id="272" r:id="rId64"/>
    <p:sldId id="273" r:id="rId65"/>
    <p:sldId id="274" r:id="rId66"/>
    <p:sldId id="275" r:id="rId67"/>
    <p:sldId id="276" r:id="rId68"/>
    <p:sldId id="277" r:id="rId69"/>
    <p:sldId id="278" r:id="rId70"/>
    <p:sldId id="279" r:id="rId71"/>
    <p:sldId id="280" r:id="rId72"/>
    <p:sldId id="281" r:id="rId73"/>
    <p:sldId id="282" r:id="rId74"/>
    <p:sldId id="283" r:id="rId75"/>
    <p:sldId id="338" r:id="rId76"/>
    <p:sldId id="284" r:id="rId77"/>
    <p:sldId id="285" r:id="rId78"/>
    <p:sldId id="286" r:id="rId79"/>
    <p:sldId id="287" r:id="rId80"/>
    <p:sldId id="288" r:id="rId81"/>
    <p:sldId id="289" r:id="rId82"/>
    <p:sldId id="290" r:id="rId83"/>
    <p:sldId id="291" r:id="rId84"/>
    <p:sldId id="292" r:id="rId85"/>
    <p:sldId id="293" r:id="rId86"/>
    <p:sldId id="294" r:id="rId87"/>
    <p:sldId id="295" r:id="rId88"/>
    <p:sldId id="296" r:id="rId89"/>
    <p:sldId id="297" r:id="rId90"/>
    <p:sldId id="298" r:id="rId91"/>
    <p:sldId id="299" r:id="rId92"/>
    <p:sldId id="300" r:id="rId93"/>
    <p:sldId id="301" r:id="rId94"/>
    <p:sldId id="302" r:id="rId95"/>
    <p:sldId id="345" r:id="rId96"/>
    <p:sldId id="348" r:id="rId97"/>
    <p:sldId id="393" r:id="rId98"/>
    <p:sldId id="394" r:id="rId99"/>
    <p:sldId id="395" r:id="rId100"/>
    <p:sldId id="396" r:id="rId101"/>
    <p:sldId id="397" r:id="rId102"/>
    <p:sldId id="398" r:id="rId103"/>
    <p:sldId id="399" r:id="rId104"/>
    <p:sldId id="400" r:id="rId105"/>
    <p:sldId id="401" r:id="rId106"/>
    <p:sldId id="402" r:id="rId107"/>
    <p:sldId id="403" r:id="rId108"/>
    <p:sldId id="404" r:id="rId109"/>
    <p:sldId id="405" r:id="rId110"/>
    <p:sldId id="406" r:id="rId111"/>
    <p:sldId id="407" r:id="rId112"/>
    <p:sldId id="408" r:id="rId113"/>
    <p:sldId id="409" r:id="rId114"/>
    <p:sldId id="410" r:id="rId115"/>
    <p:sldId id="411" r:id="rId116"/>
    <p:sldId id="412" r:id="rId117"/>
    <p:sldId id="413" r:id="rId118"/>
    <p:sldId id="414" r:id="rId119"/>
    <p:sldId id="415" r:id="rId120"/>
    <p:sldId id="416" r:id="rId121"/>
    <p:sldId id="417" r:id="rId122"/>
    <p:sldId id="418" r:id="rId123"/>
    <p:sldId id="419" r:id="rId124"/>
    <p:sldId id="420" r:id="rId125"/>
    <p:sldId id="421" r:id="rId126"/>
    <p:sldId id="422" r:id="rId127"/>
    <p:sldId id="342" r:id="rId128"/>
    <p:sldId id="303" r:id="rId129"/>
    <p:sldId id="304" r:id="rId130"/>
    <p:sldId id="305" r:id="rId131"/>
    <p:sldId id="306" r:id="rId132"/>
    <p:sldId id="307" r:id="rId133"/>
    <p:sldId id="308" r:id="rId134"/>
    <p:sldId id="309" r:id="rId135"/>
    <p:sldId id="310" r:id="rId136"/>
    <p:sldId id="311" r:id="rId137"/>
    <p:sldId id="312" r:id="rId138"/>
    <p:sldId id="313" r:id="rId139"/>
    <p:sldId id="314" r:id="rId140"/>
    <p:sldId id="315" r:id="rId141"/>
    <p:sldId id="316" r:id="rId142"/>
    <p:sldId id="317" r:id="rId143"/>
    <p:sldId id="318" r:id="rId144"/>
    <p:sldId id="319" r:id="rId145"/>
    <p:sldId id="320" r:id="rId146"/>
    <p:sldId id="321" r:id="rId147"/>
    <p:sldId id="322" r:id="rId148"/>
    <p:sldId id="323" r:id="rId149"/>
    <p:sldId id="324" r:id="rId150"/>
    <p:sldId id="325" r:id="rId151"/>
    <p:sldId id="326" r:id="rId152"/>
    <p:sldId id="327" r:id="rId153"/>
    <p:sldId id="328" r:id="rId154"/>
    <p:sldId id="329" r:id="rId155"/>
    <p:sldId id="330" r:id="rId156"/>
    <p:sldId id="331" r:id="rId157"/>
    <p:sldId id="332" r:id="rId158"/>
    <p:sldId id="344" r:id="rId159"/>
    <p:sldId id="261" r:id="rId160"/>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290" autoAdjust="0"/>
  </p:normalViewPr>
  <p:slideViewPr>
    <p:cSldViewPr>
      <p:cViewPr varScale="1">
        <p:scale>
          <a:sx n="74" d="100"/>
          <a:sy n="74" d="100"/>
        </p:scale>
        <p:origin x="126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54" Type="http://schemas.openxmlformats.org/officeDocument/2006/relationships/slide" Target="slides/slide148.xml"/><Relationship Id="rId159" Type="http://schemas.openxmlformats.org/officeDocument/2006/relationships/slide" Target="slides/slide153.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slide" Target="slides/slide154.xml"/><Relationship Id="rId165" Type="http://schemas.openxmlformats.org/officeDocument/2006/relationships/tableStyles" Target="tableStyle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slide" Target="slides/slide129.xml"/><Relationship Id="rId143" Type="http://schemas.openxmlformats.org/officeDocument/2006/relationships/slide" Target="slides/slide137.xml"/><Relationship Id="rId148" Type="http://schemas.openxmlformats.org/officeDocument/2006/relationships/slide" Target="slides/slide142.xml"/><Relationship Id="rId151" Type="http://schemas.openxmlformats.org/officeDocument/2006/relationships/slide" Target="slides/slide145.xml"/><Relationship Id="rId156" Type="http://schemas.openxmlformats.org/officeDocument/2006/relationships/slide" Target="slides/slide150.xml"/><Relationship Id="rId16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496282-9190-48B9-8CC7-BC4E0A3A07B1}" type="datetimeFigureOut">
              <a:rPr lang="nl-NL" smtClean="0"/>
              <a:t>4-11-2016</a:t>
            </a:fld>
            <a:endParaRPr lang="nl-N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164487-F035-415E-A356-3600E880A62E}" type="slidenum">
              <a:rPr lang="nl-NL" smtClean="0"/>
              <a:t>‹#›</a:t>
            </a:fld>
            <a:endParaRPr lang="nl-NL"/>
          </a:p>
        </p:txBody>
      </p:sp>
    </p:spTree>
    <p:extLst>
      <p:ext uri="{BB962C8B-B14F-4D97-AF65-F5344CB8AC3E}">
        <p14:creationId xmlns:p14="http://schemas.microsoft.com/office/powerpoint/2010/main" val="1026074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0623EE-9F7B-4CFF-B3F6-022182A25BCE}" type="slidenum">
              <a:rPr lang="en-US" altLang="nl-NL"/>
              <a:pPr/>
              <a:t>49</a:t>
            </a:fld>
            <a:endParaRPr lang="en-US" altLang="nl-NL"/>
          </a:p>
        </p:txBody>
      </p:sp>
      <p:sp>
        <p:nvSpPr>
          <p:cNvPr id="12290" name="Rectangle 2"/>
          <p:cNvSpPr>
            <a:spLocks noGrp="1" noRot="1" noChangeAspect="1" noChangeArrowheads="1" noTextEdit="1"/>
          </p:cNvSpPr>
          <p:nvPr>
            <p:ph type="sldImg"/>
          </p:nvPr>
        </p:nvSpPr>
        <p:spPr>
          <a:xfrm>
            <a:off x="1143000" y="685800"/>
            <a:ext cx="4572000" cy="3429000"/>
          </a:xfrm>
          <a:ln/>
        </p:spPr>
      </p:sp>
      <p:sp>
        <p:nvSpPr>
          <p:cNvPr id="12291"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2655463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0D127895-4FB1-47F1-A4D8-895B4DB1B77A}" type="slidenum">
              <a:rPr lang="nl-NL" smtClean="0"/>
              <a:t>58</a:t>
            </a:fld>
            <a:endParaRPr lang="nl-NL"/>
          </a:p>
        </p:txBody>
      </p:sp>
    </p:spTree>
    <p:extLst>
      <p:ext uri="{BB962C8B-B14F-4D97-AF65-F5344CB8AC3E}">
        <p14:creationId xmlns:p14="http://schemas.microsoft.com/office/powerpoint/2010/main" val="3977419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0D127895-4FB1-47F1-A4D8-895B4DB1B77A}" type="slidenum">
              <a:rPr lang="nl-NL" smtClean="0"/>
              <a:t>59</a:t>
            </a:fld>
            <a:endParaRPr lang="nl-NL"/>
          </a:p>
        </p:txBody>
      </p:sp>
    </p:spTree>
    <p:extLst>
      <p:ext uri="{BB962C8B-B14F-4D97-AF65-F5344CB8AC3E}">
        <p14:creationId xmlns:p14="http://schemas.microsoft.com/office/powerpoint/2010/main" val="2122257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0D127895-4FB1-47F1-A4D8-895B4DB1B77A}" type="slidenum">
              <a:rPr lang="nl-NL" smtClean="0"/>
              <a:t>60</a:t>
            </a:fld>
            <a:endParaRPr lang="nl-NL"/>
          </a:p>
        </p:txBody>
      </p:sp>
    </p:spTree>
    <p:extLst>
      <p:ext uri="{BB962C8B-B14F-4D97-AF65-F5344CB8AC3E}">
        <p14:creationId xmlns:p14="http://schemas.microsoft.com/office/powerpoint/2010/main" val="3670546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0D127895-4FB1-47F1-A4D8-895B4DB1B77A}" type="slidenum">
              <a:rPr lang="nl-NL" smtClean="0"/>
              <a:t>61</a:t>
            </a:fld>
            <a:endParaRPr lang="nl-NL"/>
          </a:p>
        </p:txBody>
      </p:sp>
    </p:spTree>
    <p:extLst>
      <p:ext uri="{BB962C8B-B14F-4D97-AF65-F5344CB8AC3E}">
        <p14:creationId xmlns:p14="http://schemas.microsoft.com/office/powerpoint/2010/main" val="3907460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0D127895-4FB1-47F1-A4D8-895B4DB1B77A}" type="slidenum">
              <a:rPr lang="nl-NL" smtClean="0"/>
              <a:t>62</a:t>
            </a:fld>
            <a:endParaRPr lang="nl-NL"/>
          </a:p>
        </p:txBody>
      </p:sp>
    </p:spTree>
    <p:extLst>
      <p:ext uri="{BB962C8B-B14F-4D97-AF65-F5344CB8AC3E}">
        <p14:creationId xmlns:p14="http://schemas.microsoft.com/office/powerpoint/2010/main" val="1299184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0D127895-4FB1-47F1-A4D8-895B4DB1B77A}" type="slidenum">
              <a:rPr lang="nl-NL" smtClean="0"/>
              <a:t>63</a:t>
            </a:fld>
            <a:endParaRPr lang="nl-NL"/>
          </a:p>
        </p:txBody>
      </p:sp>
    </p:spTree>
    <p:extLst>
      <p:ext uri="{BB962C8B-B14F-4D97-AF65-F5344CB8AC3E}">
        <p14:creationId xmlns:p14="http://schemas.microsoft.com/office/powerpoint/2010/main" val="4028240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0D127895-4FB1-47F1-A4D8-895B4DB1B77A}" type="slidenum">
              <a:rPr lang="nl-NL" smtClean="0"/>
              <a:t>64</a:t>
            </a:fld>
            <a:endParaRPr lang="nl-NL"/>
          </a:p>
        </p:txBody>
      </p:sp>
    </p:spTree>
    <p:extLst>
      <p:ext uri="{BB962C8B-B14F-4D97-AF65-F5344CB8AC3E}">
        <p14:creationId xmlns:p14="http://schemas.microsoft.com/office/powerpoint/2010/main" val="3437072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0D127895-4FB1-47F1-A4D8-895B4DB1B77A}" type="slidenum">
              <a:rPr lang="nl-NL" smtClean="0"/>
              <a:t>65</a:t>
            </a:fld>
            <a:endParaRPr lang="nl-NL"/>
          </a:p>
        </p:txBody>
      </p:sp>
    </p:spTree>
    <p:extLst>
      <p:ext uri="{BB962C8B-B14F-4D97-AF65-F5344CB8AC3E}">
        <p14:creationId xmlns:p14="http://schemas.microsoft.com/office/powerpoint/2010/main" val="2661005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0D127895-4FB1-47F1-A4D8-895B4DB1B77A}" type="slidenum">
              <a:rPr lang="nl-NL" smtClean="0"/>
              <a:t>66</a:t>
            </a:fld>
            <a:endParaRPr lang="nl-NL"/>
          </a:p>
        </p:txBody>
      </p:sp>
    </p:spTree>
    <p:extLst>
      <p:ext uri="{BB962C8B-B14F-4D97-AF65-F5344CB8AC3E}">
        <p14:creationId xmlns:p14="http://schemas.microsoft.com/office/powerpoint/2010/main" val="4285229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0D127895-4FB1-47F1-A4D8-895B4DB1B77A}" type="slidenum">
              <a:rPr lang="nl-NL" smtClean="0"/>
              <a:t>67</a:t>
            </a:fld>
            <a:endParaRPr lang="nl-NL"/>
          </a:p>
        </p:txBody>
      </p:sp>
    </p:spTree>
    <p:extLst>
      <p:ext uri="{BB962C8B-B14F-4D97-AF65-F5344CB8AC3E}">
        <p14:creationId xmlns:p14="http://schemas.microsoft.com/office/powerpoint/2010/main" val="3949655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ECF499-CBE7-4D7F-A6E4-CE1188010E6D}" type="slidenum">
              <a:rPr lang="en-US" altLang="nl-NL"/>
              <a:pPr/>
              <a:t>50</a:t>
            </a:fld>
            <a:endParaRPr lang="en-US" altLang="nl-NL"/>
          </a:p>
        </p:txBody>
      </p:sp>
      <p:sp>
        <p:nvSpPr>
          <p:cNvPr id="122882" name="Rectangle 2"/>
          <p:cNvSpPr>
            <a:spLocks noGrp="1" noRot="1" noChangeAspect="1" noChangeArrowheads="1" noTextEdit="1"/>
          </p:cNvSpPr>
          <p:nvPr>
            <p:ph type="sldImg"/>
          </p:nvPr>
        </p:nvSpPr>
        <p:spPr>
          <a:xfrm>
            <a:off x="1143000" y="685800"/>
            <a:ext cx="4572000" cy="3429000"/>
          </a:xfrm>
          <a:ln/>
        </p:spPr>
      </p:sp>
      <p:sp>
        <p:nvSpPr>
          <p:cNvPr id="122883"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3869266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0D127895-4FB1-47F1-A4D8-895B4DB1B77A}" type="slidenum">
              <a:rPr lang="nl-NL" smtClean="0"/>
              <a:t>68</a:t>
            </a:fld>
            <a:endParaRPr lang="nl-NL"/>
          </a:p>
        </p:txBody>
      </p:sp>
    </p:spTree>
    <p:extLst>
      <p:ext uri="{BB962C8B-B14F-4D97-AF65-F5344CB8AC3E}">
        <p14:creationId xmlns:p14="http://schemas.microsoft.com/office/powerpoint/2010/main" val="3992849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AE41C4-8867-4B1F-B9EE-81F61226BB3C}" type="slidenum">
              <a:rPr lang="en-US" altLang="nl-NL"/>
              <a:pPr/>
              <a:t>69</a:t>
            </a:fld>
            <a:endParaRPr lang="en-US" altLang="nl-NL"/>
          </a:p>
        </p:txBody>
      </p:sp>
      <p:sp>
        <p:nvSpPr>
          <p:cNvPr id="137218" name="Rectangle 2"/>
          <p:cNvSpPr>
            <a:spLocks noGrp="1" noRot="1" noChangeAspect="1" noChangeArrowheads="1" noTextEdit="1"/>
          </p:cNvSpPr>
          <p:nvPr>
            <p:ph type="sldImg"/>
          </p:nvPr>
        </p:nvSpPr>
        <p:spPr>
          <a:xfrm>
            <a:off x="1143000" y="685800"/>
            <a:ext cx="4572000" cy="3429000"/>
          </a:xfrm>
          <a:ln/>
        </p:spPr>
      </p:sp>
      <p:sp>
        <p:nvSpPr>
          <p:cNvPr id="137219"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805472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0D127895-4FB1-47F1-A4D8-895B4DB1B77A}" type="slidenum">
              <a:rPr lang="nl-NL" smtClean="0"/>
              <a:t>51</a:t>
            </a:fld>
            <a:endParaRPr lang="nl-NL"/>
          </a:p>
        </p:txBody>
      </p:sp>
    </p:spTree>
    <p:extLst>
      <p:ext uri="{BB962C8B-B14F-4D97-AF65-F5344CB8AC3E}">
        <p14:creationId xmlns:p14="http://schemas.microsoft.com/office/powerpoint/2010/main" val="3069590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0D127895-4FB1-47F1-A4D8-895B4DB1B77A}" type="slidenum">
              <a:rPr lang="nl-NL" smtClean="0"/>
              <a:t>52</a:t>
            </a:fld>
            <a:endParaRPr lang="nl-NL"/>
          </a:p>
        </p:txBody>
      </p:sp>
    </p:spTree>
    <p:extLst>
      <p:ext uri="{BB962C8B-B14F-4D97-AF65-F5344CB8AC3E}">
        <p14:creationId xmlns:p14="http://schemas.microsoft.com/office/powerpoint/2010/main" val="3865167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0D127895-4FB1-47F1-A4D8-895B4DB1B77A}" type="slidenum">
              <a:rPr lang="nl-NL" smtClean="0"/>
              <a:t>53</a:t>
            </a:fld>
            <a:endParaRPr lang="nl-NL"/>
          </a:p>
        </p:txBody>
      </p:sp>
    </p:spTree>
    <p:extLst>
      <p:ext uri="{BB962C8B-B14F-4D97-AF65-F5344CB8AC3E}">
        <p14:creationId xmlns:p14="http://schemas.microsoft.com/office/powerpoint/2010/main" val="687684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0D127895-4FB1-47F1-A4D8-895B4DB1B77A}" type="slidenum">
              <a:rPr lang="nl-NL" smtClean="0"/>
              <a:t>54</a:t>
            </a:fld>
            <a:endParaRPr lang="nl-NL"/>
          </a:p>
        </p:txBody>
      </p:sp>
    </p:spTree>
    <p:extLst>
      <p:ext uri="{BB962C8B-B14F-4D97-AF65-F5344CB8AC3E}">
        <p14:creationId xmlns:p14="http://schemas.microsoft.com/office/powerpoint/2010/main" val="1863208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0D127895-4FB1-47F1-A4D8-895B4DB1B77A}" type="slidenum">
              <a:rPr lang="nl-NL" smtClean="0"/>
              <a:t>55</a:t>
            </a:fld>
            <a:endParaRPr lang="nl-NL"/>
          </a:p>
        </p:txBody>
      </p:sp>
    </p:spTree>
    <p:extLst>
      <p:ext uri="{BB962C8B-B14F-4D97-AF65-F5344CB8AC3E}">
        <p14:creationId xmlns:p14="http://schemas.microsoft.com/office/powerpoint/2010/main" val="2517467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0D127895-4FB1-47F1-A4D8-895B4DB1B77A}" type="slidenum">
              <a:rPr lang="nl-NL" smtClean="0"/>
              <a:t>56</a:t>
            </a:fld>
            <a:endParaRPr lang="nl-NL"/>
          </a:p>
        </p:txBody>
      </p:sp>
    </p:spTree>
    <p:extLst>
      <p:ext uri="{BB962C8B-B14F-4D97-AF65-F5344CB8AC3E}">
        <p14:creationId xmlns:p14="http://schemas.microsoft.com/office/powerpoint/2010/main" val="3104082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0D127895-4FB1-47F1-A4D8-895B4DB1B77A}" type="slidenum">
              <a:rPr lang="nl-NL" smtClean="0"/>
              <a:t>57</a:t>
            </a:fld>
            <a:endParaRPr lang="nl-NL"/>
          </a:p>
        </p:txBody>
      </p:sp>
    </p:spTree>
    <p:extLst>
      <p:ext uri="{BB962C8B-B14F-4D97-AF65-F5344CB8AC3E}">
        <p14:creationId xmlns:p14="http://schemas.microsoft.com/office/powerpoint/2010/main" val="1696298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7306F34-0D94-41E7-A7E8-97776320F1F9}" type="datetime1">
              <a:rPr lang="nl-NL" smtClean="0"/>
              <a:t>4-11-2016</a:t>
            </a:fld>
            <a:endParaRPr lang="nl-NL"/>
          </a:p>
        </p:txBody>
      </p:sp>
      <p:sp>
        <p:nvSpPr>
          <p:cNvPr id="5" name="Footer Placeholder 4"/>
          <p:cNvSpPr>
            <a:spLocks noGrp="1"/>
          </p:cNvSpPr>
          <p:nvPr>
            <p:ph type="ftr" sz="quarter" idx="11"/>
          </p:nvPr>
        </p:nvSpPr>
        <p:spPr/>
        <p:txBody>
          <a:bodyPr/>
          <a:lstStyle/>
          <a:p>
            <a:r>
              <a:rPr lang="nl-NL" smtClean="0"/>
              <a:t>NPV Roermond - Vrijdag 4 november 2016</a:t>
            </a:r>
            <a:endParaRPr lang="nl-NL"/>
          </a:p>
        </p:txBody>
      </p:sp>
      <p:sp>
        <p:nvSpPr>
          <p:cNvPr id="6" name="Slide Number Placeholder 5"/>
          <p:cNvSpPr>
            <a:spLocks noGrp="1"/>
          </p:cNvSpPr>
          <p:nvPr>
            <p:ph type="sldNum" sz="quarter" idx="12"/>
          </p:nvPr>
        </p:nvSpPr>
        <p:spPr/>
        <p:txBody>
          <a:bodyPr/>
          <a:lstStyle/>
          <a:p>
            <a:fld id="{B45462AB-E639-4B41-9EA1-5EF809CAAE21}" type="slidenum">
              <a:rPr lang="nl-NL" smtClean="0"/>
              <a:t>‹#›</a:t>
            </a:fld>
            <a:endParaRPr lang="nl-NL"/>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ED7ABE-E77D-4573-80E6-B9C614F25E90}" type="datetime1">
              <a:rPr lang="nl-NL" smtClean="0"/>
              <a:t>4-11-2016</a:t>
            </a:fld>
            <a:endParaRPr lang="nl-NL"/>
          </a:p>
        </p:txBody>
      </p:sp>
      <p:sp>
        <p:nvSpPr>
          <p:cNvPr id="5" name="Footer Placeholder 4"/>
          <p:cNvSpPr>
            <a:spLocks noGrp="1"/>
          </p:cNvSpPr>
          <p:nvPr>
            <p:ph type="ftr" sz="quarter" idx="11"/>
          </p:nvPr>
        </p:nvSpPr>
        <p:spPr/>
        <p:txBody>
          <a:bodyPr/>
          <a:lstStyle/>
          <a:p>
            <a:r>
              <a:rPr lang="nl-NL" smtClean="0"/>
              <a:t>NPV Roermond - Vrijdag 4 november 2016</a:t>
            </a:r>
            <a:endParaRPr lang="nl-NL"/>
          </a:p>
        </p:txBody>
      </p:sp>
      <p:sp>
        <p:nvSpPr>
          <p:cNvPr id="6" name="Slide Number Placeholder 5"/>
          <p:cNvSpPr>
            <a:spLocks noGrp="1"/>
          </p:cNvSpPr>
          <p:nvPr>
            <p:ph type="sldNum" sz="quarter" idx="12"/>
          </p:nvPr>
        </p:nvSpPr>
        <p:spPr/>
        <p:txBody>
          <a:bodyPr/>
          <a:lstStyle/>
          <a:p>
            <a:fld id="{B45462AB-E639-4B41-9EA1-5EF809CAAE21}" type="slidenum">
              <a:rPr lang="nl-NL" smtClean="0"/>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7E95299-379D-4853-924D-CD8B574CEDC9}" type="datetime1">
              <a:rPr lang="nl-NL" smtClean="0"/>
              <a:t>4-11-2016</a:t>
            </a:fld>
            <a:endParaRPr lang="nl-NL"/>
          </a:p>
        </p:txBody>
      </p:sp>
      <p:sp>
        <p:nvSpPr>
          <p:cNvPr id="5" name="Footer Placeholder 4"/>
          <p:cNvSpPr>
            <a:spLocks noGrp="1"/>
          </p:cNvSpPr>
          <p:nvPr>
            <p:ph type="ftr" sz="quarter" idx="11"/>
          </p:nvPr>
        </p:nvSpPr>
        <p:spPr/>
        <p:txBody>
          <a:bodyPr/>
          <a:lstStyle/>
          <a:p>
            <a:r>
              <a:rPr lang="nl-NL" smtClean="0"/>
              <a:t>NPV Roermond - Vrijdag 4 november 2016</a:t>
            </a:r>
            <a:endParaRPr lang="nl-NL"/>
          </a:p>
        </p:txBody>
      </p:sp>
      <p:sp>
        <p:nvSpPr>
          <p:cNvPr id="6" name="Slide Number Placeholder 5"/>
          <p:cNvSpPr>
            <a:spLocks noGrp="1"/>
          </p:cNvSpPr>
          <p:nvPr>
            <p:ph type="sldNum" sz="quarter" idx="12"/>
          </p:nvPr>
        </p:nvSpPr>
        <p:spPr/>
        <p:txBody>
          <a:bodyPr/>
          <a:lstStyle/>
          <a:p>
            <a:fld id="{B45462AB-E639-4B41-9EA1-5EF809CAAE21}" type="slidenum">
              <a:rPr lang="nl-NL" smtClean="0"/>
              <a:t>‹#›</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79DB3D34-884D-4FD5-B013-FBE41EDD5F30}" type="datetimeFigureOut">
              <a:rPr lang="nl-NL" smtClean="0">
                <a:solidFill>
                  <a:prstClr val="black">
                    <a:tint val="75000"/>
                  </a:prstClr>
                </a:solidFill>
              </a:rPr>
              <a:pPr/>
              <a:t>4-11-2016</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C082593A-BC84-4BEA-9825-E11CBAE3DB6D}"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1254823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79DB3D34-884D-4FD5-B013-FBE41EDD5F30}" type="datetimeFigureOut">
              <a:rPr lang="nl-NL" smtClean="0">
                <a:solidFill>
                  <a:prstClr val="black">
                    <a:tint val="75000"/>
                  </a:prstClr>
                </a:solidFill>
              </a:rPr>
              <a:pPr/>
              <a:t>4-11-2016</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C082593A-BC84-4BEA-9825-E11CBAE3DB6D}"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4031872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79DB3D34-884D-4FD5-B013-FBE41EDD5F30}" type="datetimeFigureOut">
              <a:rPr lang="nl-NL" smtClean="0">
                <a:solidFill>
                  <a:prstClr val="black">
                    <a:tint val="75000"/>
                  </a:prstClr>
                </a:solidFill>
              </a:rPr>
              <a:pPr/>
              <a:t>4-11-2016</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C082593A-BC84-4BEA-9825-E11CBAE3DB6D}"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3742275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79DB3D34-884D-4FD5-B013-FBE41EDD5F30}" type="datetimeFigureOut">
              <a:rPr lang="nl-NL" smtClean="0">
                <a:solidFill>
                  <a:prstClr val="black">
                    <a:tint val="75000"/>
                  </a:prstClr>
                </a:solidFill>
              </a:rPr>
              <a:pPr/>
              <a:t>4-11-2016</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C082593A-BC84-4BEA-9825-E11CBAE3DB6D}"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4252117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79DB3D34-884D-4FD5-B013-FBE41EDD5F30}" type="datetimeFigureOut">
              <a:rPr lang="nl-NL" smtClean="0">
                <a:solidFill>
                  <a:prstClr val="black">
                    <a:tint val="75000"/>
                  </a:prstClr>
                </a:solidFill>
              </a:rPr>
              <a:pPr/>
              <a:t>4-11-2016</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C082593A-BC84-4BEA-9825-E11CBAE3DB6D}"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3718097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79DB3D34-884D-4FD5-B013-FBE41EDD5F30}" type="datetimeFigureOut">
              <a:rPr lang="nl-NL" smtClean="0">
                <a:solidFill>
                  <a:prstClr val="black">
                    <a:tint val="75000"/>
                  </a:prstClr>
                </a:solidFill>
              </a:rPr>
              <a:pPr/>
              <a:t>4-11-2016</a:t>
            </a:fld>
            <a:endParaRPr lang="nl-NL">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NL">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C082593A-BC84-4BEA-9825-E11CBAE3DB6D}"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2055069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9DB3D34-884D-4FD5-B013-FBE41EDD5F30}" type="datetimeFigureOut">
              <a:rPr lang="nl-NL" smtClean="0">
                <a:solidFill>
                  <a:prstClr val="black">
                    <a:tint val="75000"/>
                  </a:prstClr>
                </a:solidFill>
              </a:rPr>
              <a:pPr/>
              <a:t>4-11-2016</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C082593A-BC84-4BEA-9825-E11CBAE3DB6D}"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1643522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79DB3D34-884D-4FD5-B013-FBE41EDD5F30}" type="datetimeFigureOut">
              <a:rPr lang="nl-NL" smtClean="0">
                <a:solidFill>
                  <a:prstClr val="black">
                    <a:tint val="75000"/>
                  </a:prstClr>
                </a:solidFill>
              </a:rPr>
              <a:pPr/>
              <a:t>4-11-2016</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C082593A-BC84-4BEA-9825-E11CBAE3DB6D}"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3807041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D24A19-AB5D-46ED-B9D8-C1F55F71B329}" type="datetime1">
              <a:rPr lang="nl-NL" smtClean="0"/>
              <a:t>4-11-2016</a:t>
            </a:fld>
            <a:endParaRPr lang="nl-NL"/>
          </a:p>
        </p:txBody>
      </p:sp>
      <p:sp>
        <p:nvSpPr>
          <p:cNvPr id="5" name="Footer Placeholder 4"/>
          <p:cNvSpPr>
            <a:spLocks noGrp="1"/>
          </p:cNvSpPr>
          <p:nvPr>
            <p:ph type="ftr" sz="quarter" idx="11"/>
          </p:nvPr>
        </p:nvSpPr>
        <p:spPr/>
        <p:txBody>
          <a:bodyPr/>
          <a:lstStyle/>
          <a:p>
            <a:r>
              <a:rPr lang="nl-NL" smtClean="0"/>
              <a:t>NPV Roermond - Vrijdag 4 november 2016</a:t>
            </a:r>
            <a:endParaRPr lang="nl-NL"/>
          </a:p>
        </p:txBody>
      </p:sp>
      <p:sp>
        <p:nvSpPr>
          <p:cNvPr id="6" name="Slide Number Placeholder 5"/>
          <p:cNvSpPr>
            <a:spLocks noGrp="1"/>
          </p:cNvSpPr>
          <p:nvPr>
            <p:ph type="sldNum" sz="quarter" idx="12"/>
          </p:nvPr>
        </p:nvSpPr>
        <p:spPr/>
        <p:txBody>
          <a:bodyPr/>
          <a:lstStyle/>
          <a:p>
            <a:fld id="{B45462AB-E639-4B41-9EA1-5EF809CAAE21}" type="slidenum">
              <a:rPr lang="nl-NL" smtClean="0"/>
              <a:t>‹#›</a:t>
            </a:fld>
            <a:endParaRPr lang="nl-N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79DB3D34-884D-4FD5-B013-FBE41EDD5F30}" type="datetimeFigureOut">
              <a:rPr lang="nl-NL" smtClean="0">
                <a:solidFill>
                  <a:prstClr val="black">
                    <a:tint val="75000"/>
                  </a:prstClr>
                </a:solidFill>
              </a:rPr>
              <a:pPr/>
              <a:t>4-11-2016</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C082593A-BC84-4BEA-9825-E11CBAE3DB6D}"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3866316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79DB3D34-884D-4FD5-B013-FBE41EDD5F30}" type="datetimeFigureOut">
              <a:rPr lang="nl-NL" smtClean="0">
                <a:solidFill>
                  <a:prstClr val="black">
                    <a:tint val="75000"/>
                  </a:prstClr>
                </a:solidFill>
              </a:rPr>
              <a:pPr/>
              <a:t>4-11-2016</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C082593A-BC84-4BEA-9825-E11CBAE3DB6D}"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3742131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79DB3D34-884D-4FD5-B013-FBE41EDD5F30}" type="datetimeFigureOut">
              <a:rPr lang="nl-NL" smtClean="0">
                <a:solidFill>
                  <a:prstClr val="black">
                    <a:tint val="75000"/>
                  </a:prstClr>
                </a:solidFill>
              </a:rPr>
              <a:pPr/>
              <a:t>4-11-2016</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C082593A-BC84-4BEA-9825-E11CBAE3DB6D}"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19749389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nl-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Click to edit Master subtitle style</a:t>
            </a:r>
            <a:endParaRPr lang="en-US"/>
          </a:p>
        </p:txBody>
      </p:sp>
      <p:sp>
        <p:nvSpPr>
          <p:cNvPr id="4" name="Date Placeholder 3"/>
          <p:cNvSpPr>
            <a:spLocks noGrp="1"/>
          </p:cNvSpPr>
          <p:nvPr>
            <p:ph type="dt" sz="half" idx="10"/>
          </p:nvPr>
        </p:nvSpPr>
        <p:spPr/>
        <p:txBody>
          <a:bodyPr/>
          <a:lstStyle/>
          <a:p>
            <a:fld id="{7FA142EE-C480-4645-9118-333AC56C487F}" type="datetimeFigureOut">
              <a:rPr lang="en-US" smtClean="0">
                <a:solidFill>
                  <a:prstClr val="black">
                    <a:tint val="75000"/>
                  </a:prstClr>
                </a:solidFill>
              </a:rPr>
              <a:pPr/>
              <a:t>11/4/2016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4CE5D8-C910-A040-8B04-C3D1661099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629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Content Placeholder 2"/>
          <p:cNvSpPr>
            <a:spLocks noGrp="1"/>
          </p:cNvSpPr>
          <p:nvPr>
            <p:ph idx="1"/>
          </p:nvPr>
        </p:nvSpPr>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7FA142EE-C480-4645-9118-333AC56C487F}" type="datetimeFigureOut">
              <a:rPr lang="en-US" smtClean="0">
                <a:solidFill>
                  <a:prstClr val="black">
                    <a:tint val="75000"/>
                  </a:prstClr>
                </a:solidFill>
              </a:rPr>
              <a:pPr/>
              <a:t>11/4/2016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4CE5D8-C910-A040-8B04-C3D1661099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2514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nl-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Click to edit Master text styles</a:t>
            </a:r>
          </a:p>
        </p:txBody>
      </p:sp>
      <p:sp>
        <p:nvSpPr>
          <p:cNvPr id="4" name="Date Placeholder 3"/>
          <p:cNvSpPr>
            <a:spLocks noGrp="1"/>
          </p:cNvSpPr>
          <p:nvPr>
            <p:ph type="dt" sz="half" idx="10"/>
          </p:nvPr>
        </p:nvSpPr>
        <p:spPr/>
        <p:txBody>
          <a:bodyPr/>
          <a:lstStyle/>
          <a:p>
            <a:fld id="{7FA142EE-C480-4645-9118-333AC56C487F}" type="datetimeFigureOut">
              <a:rPr lang="en-US" smtClean="0">
                <a:solidFill>
                  <a:prstClr val="black">
                    <a:tint val="75000"/>
                  </a:prstClr>
                </a:solidFill>
              </a:rPr>
              <a:pPr/>
              <a:t>11/4/2016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4CE5D8-C910-A040-8B04-C3D1661099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252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Date Placeholder 4"/>
          <p:cNvSpPr>
            <a:spLocks noGrp="1"/>
          </p:cNvSpPr>
          <p:nvPr>
            <p:ph type="dt" sz="half" idx="10"/>
          </p:nvPr>
        </p:nvSpPr>
        <p:spPr/>
        <p:txBody>
          <a:bodyPr/>
          <a:lstStyle/>
          <a:p>
            <a:fld id="{7FA142EE-C480-4645-9118-333AC56C487F}" type="datetimeFigureOut">
              <a:rPr lang="en-US" smtClean="0">
                <a:solidFill>
                  <a:prstClr val="black">
                    <a:tint val="75000"/>
                  </a:prstClr>
                </a:solidFill>
              </a:rPr>
              <a:pPr/>
              <a:t>11/4/2016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4CE5D8-C910-A040-8B04-C3D1661099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9441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7" name="Date Placeholder 6"/>
          <p:cNvSpPr>
            <a:spLocks noGrp="1"/>
          </p:cNvSpPr>
          <p:nvPr>
            <p:ph type="dt" sz="half" idx="10"/>
          </p:nvPr>
        </p:nvSpPr>
        <p:spPr/>
        <p:txBody>
          <a:bodyPr/>
          <a:lstStyle/>
          <a:p>
            <a:fld id="{7FA142EE-C480-4645-9118-333AC56C487F}" type="datetimeFigureOut">
              <a:rPr lang="en-US" smtClean="0">
                <a:solidFill>
                  <a:prstClr val="black">
                    <a:tint val="75000"/>
                  </a:prstClr>
                </a:solidFill>
              </a:rPr>
              <a:pPr/>
              <a:t>11/4/2016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4CE5D8-C910-A040-8B04-C3D1661099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3307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Date Placeholder 2"/>
          <p:cNvSpPr>
            <a:spLocks noGrp="1"/>
          </p:cNvSpPr>
          <p:nvPr>
            <p:ph type="dt" sz="half" idx="10"/>
          </p:nvPr>
        </p:nvSpPr>
        <p:spPr/>
        <p:txBody>
          <a:bodyPr/>
          <a:lstStyle/>
          <a:p>
            <a:fld id="{7FA142EE-C480-4645-9118-333AC56C487F}" type="datetimeFigureOut">
              <a:rPr lang="en-US" smtClean="0">
                <a:solidFill>
                  <a:prstClr val="black">
                    <a:tint val="75000"/>
                  </a:prstClr>
                </a:solidFill>
              </a:rPr>
              <a:pPr/>
              <a:t>11/4/2016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4CE5D8-C910-A040-8B04-C3D1661099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2182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A142EE-C480-4645-9118-333AC56C487F}" type="datetimeFigureOut">
              <a:rPr lang="en-US" smtClean="0">
                <a:solidFill>
                  <a:prstClr val="black">
                    <a:tint val="75000"/>
                  </a:prstClr>
                </a:solidFill>
              </a:rPr>
              <a:pPr/>
              <a:t>11/4/2016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4CE5D8-C910-A040-8B04-C3D1661099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361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67E53E-EAB6-444D-847C-F7B7E19DD3A3}" type="datetime1">
              <a:rPr lang="nl-NL" smtClean="0"/>
              <a:t>4-11-2016</a:t>
            </a:fld>
            <a:endParaRPr lang="nl-NL"/>
          </a:p>
        </p:txBody>
      </p:sp>
      <p:sp>
        <p:nvSpPr>
          <p:cNvPr id="5" name="Footer Placeholder 4"/>
          <p:cNvSpPr>
            <a:spLocks noGrp="1"/>
          </p:cNvSpPr>
          <p:nvPr>
            <p:ph type="ftr" sz="quarter" idx="11"/>
          </p:nvPr>
        </p:nvSpPr>
        <p:spPr/>
        <p:txBody>
          <a:bodyPr/>
          <a:lstStyle/>
          <a:p>
            <a:r>
              <a:rPr lang="nl-NL" smtClean="0"/>
              <a:t>NPV Roermond - Vrijdag 4 november 2016</a:t>
            </a:r>
            <a:endParaRPr lang="nl-NL"/>
          </a:p>
        </p:txBody>
      </p:sp>
      <p:sp>
        <p:nvSpPr>
          <p:cNvPr id="6" name="Slide Number Placeholder 5"/>
          <p:cNvSpPr>
            <a:spLocks noGrp="1"/>
          </p:cNvSpPr>
          <p:nvPr>
            <p:ph type="sldNum" sz="quarter" idx="12"/>
          </p:nvPr>
        </p:nvSpPr>
        <p:spPr/>
        <p:txBody>
          <a:bodyPr/>
          <a:lstStyle/>
          <a:p>
            <a:fld id="{B45462AB-E639-4B41-9EA1-5EF809CAAE21}" type="slidenum">
              <a:rPr lang="nl-NL" smtClean="0"/>
              <a:t>‹#›</a:t>
            </a:fld>
            <a:endParaRPr lang="nl-NL"/>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nl-NL"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Click to edit Master text styles</a:t>
            </a:r>
          </a:p>
        </p:txBody>
      </p:sp>
      <p:sp>
        <p:nvSpPr>
          <p:cNvPr id="5" name="Date Placeholder 4"/>
          <p:cNvSpPr>
            <a:spLocks noGrp="1"/>
          </p:cNvSpPr>
          <p:nvPr>
            <p:ph type="dt" sz="half" idx="10"/>
          </p:nvPr>
        </p:nvSpPr>
        <p:spPr/>
        <p:txBody>
          <a:bodyPr/>
          <a:lstStyle/>
          <a:p>
            <a:fld id="{7FA142EE-C480-4645-9118-333AC56C487F}" type="datetimeFigureOut">
              <a:rPr lang="en-US" smtClean="0">
                <a:solidFill>
                  <a:prstClr val="black">
                    <a:tint val="75000"/>
                  </a:prstClr>
                </a:solidFill>
              </a:rPr>
              <a:pPr/>
              <a:t>11/4/2016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4CE5D8-C910-A040-8B04-C3D1661099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24108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nl-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Click to edit Master text styles</a:t>
            </a:r>
          </a:p>
        </p:txBody>
      </p:sp>
      <p:sp>
        <p:nvSpPr>
          <p:cNvPr id="5" name="Date Placeholder 4"/>
          <p:cNvSpPr>
            <a:spLocks noGrp="1"/>
          </p:cNvSpPr>
          <p:nvPr>
            <p:ph type="dt" sz="half" idx="10"/>
          </p:nvPr>
        </p:nvSpPr>
        <p:spPr/>
        <p:txBody>
          <a:bodyPr/>
          <a:lstStyle/>
          <a:p>
            <a:fld id="{7FA142EE-C480-4645-9118-333AC56C487F}" type="datetimeFigureOut">
              <a:rPr lang="en-US" smtClean="0">
                <a:solidFill>
                  <a:prstClr val="black">
                    <a:tint val="75000"/>
                  </a:prstClr>
                </a:solidFill>
              </a:rPr>
              <a:pPr/>
              <a:t>11/4/2016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4CE5D8-C910-A040-8B04-C3D1661099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4208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7FA142EE-C480-4645-9118-333AC56C487F}" type="datetimeFigureOut">
              <a:rPr lang="en-US" smtClean="0">
                <a:solidFill>
                  <a:prstClr val="black">
                    <a:tint val="75000"/>
                  </a:prstClr>
                </a:solidFill>
              </a:rPr>
              <a:pPr/>
              <a:t>11/4/2016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4CE5D8-C910-A040-8B04-C3D1661099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9689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nl-NL"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7FA142EE-C480-4645-9118-333AC56C487F}" type="datetimeFigureOut">
              <a:rPr lang="en-US" smtClean="0">
                <a:solidFill>
                  <a:prstClr val="black">
                    <a:tint val="75000"/>
                  </a:prstClr>
                </a:solidFill>
              </a:rPr>
              <a:pPr/>
              <a:t>11/4/2016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4CE5D8-C910-A040-8B04-C3D1661099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62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nl-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Click to edit Master subtitle style</a:t>
            </a:r>
            <a:endParaRPr lang="en-US"/>
          </a:p>
        </p:txBody>
      </p:sp>
      <p:sp>
        <p:nvSpPr>
          <p:cNvPr id="4" name="Date Placeholder 3"/>
          <p:cNvSpPr>
            <a:spLocks noGrp="1"/>
          </p:cNvSpPr>
          <p:nvPr>
            <p:ph type="dt" sz="half" idx="10"/>
          </p:nvPr>
        </p:nvSpPr>
        <p:spPr/>
        <p:txBody>
          <a:bodyPr/>
          <a:lstStyle/>
          <a:p>
            <a:fld id="{7FA142EE-C480-4645-9118-333AC56C487F}" type="datetimeFigureOut">
              <a:rPr lang="en-US" smtClean="0">
                <a:solidFill>
                  <a:prstClr val="black">
                    <a:tint val="75000"/>
                  </a:prstClr>
                </a:solidFill>
              </a:rPr>
              <a:pPr/>
              <a:t>11/4/2016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4CE5D8-C910-A040-8B04-C3D1661099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4778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Content Placeholder 2"/>
          <p:cNvSpPr>
            <a:spLocks noGrp="1"/>
          </p:cNvSpPr>
          <p:nvPr>
            <p:ph idx="1"/>
          </p:nvPr>
        </p:nvSpPr>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7FA142EE-C480-4645-9118-333AC56C487F}" type="datetimeFigureOut">
              <a:rPr lang="en-US" smtClean="0">
                <a:solidFill>
                  <a:prstClr val="black">
                    <a:tint val="75000"/>
                  </a:prstClr>
                </a:solidFill>
              </a:rPr>
              <a:pPr/>
              <a:t>11/4/2016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4CE5D8-C910-A040-8B04-C3D1661099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72930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nl-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Click to edit Master text styles</a:t>
            </a:r>
          </a:p>
        </p:txBody>
      </p:sp>
      <p:sp>
        <p:nvSpPr>
          <p:cNvPr id="4" name="Date Placeholder 3"/>
          <p:cNvSpPr>
            <a:spLocks noGrp="1"/>
          </p:cNvSpPr>
          <p:nvPr>
            <p:ph type="dt" sz="half" idx="10"/>
          </p:nvPr>
        </p:nvSpPr>
        <p:spPr/>
        <p:txBody>
          <a:bodyPr/>
          <a:lstStyle/>
          <a:p>
            <a:fld id="{7FA142EE-C480-4645-9118-333AC56C487F}" type="datetimeFigureOut">
              <a:rPr lang="en-US" smtClean="0">
                <a:solidFill>
                  <a:prstClr val="black">
                    <a:tint val="75000"/>
                  </a:prstClr>
                </a:solidFill>
              </a:rPr>
              <a:pPr/>
              <a:t>11/4/2016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4CE5D8-C910-A040-8B04-C3D1661099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25702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Date Placeholder 4"/>
          <p:cNvSpPr>
            <a:spLocks noGrp="1"/>
          </p:cNvSpPr>
          <p:nvPr>
            <p:ph type="dt" sz="half" idx="10"/>
          </p:nvPr>
        </p:nvSpPr>
        <p:spPr/>
        <p:txBody>
          <a:bodyPr/>
          <a:lstStyle/>
          <a:p>
            <a:fld id="{7FA142EE-C480-4645-9118-333AC56C487F}" type="datetimeFigureOut">
              <a:rPr lang="en-US" smtClean="0">
                <a:solidFill>
                  <a:prstClr val="black">
                    <a:tint val="75000"/>
                  </a:prstClr>
                </a:solidFill>
              </a:rPr>
              <a:pPr/>
              <a:t>11/4/2016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4CE5D8-C910-A040-8B04-C3D1661099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3294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7" name="Date Placeholder 6"/>
          <p:cNvSpPr>
            <a:spLocks noGrp="1"/>
          </p:cNvSpPr>
          <p:nvPr>
            <p:ph type="dt" sz="half" idx="10"/>
          </p:nvPr>
        </p:nvSpPr>
        <p:spPr/>
        <p:txBody>
          <a:bodyPr/>
          <a:lstStyle/>
          <a:p>
            <a:fld id="{7FA142EE-C480-4645-9118-333AC56C487F}" type="datetimeFigureOut">
              <a:rPr lang="en-US" smtClean="0">
                <a:solidFill>
                  <a:prstClr val="black">
                    <a:tint val="75000"/>
                  </a:prstClr>
                </a:solidFill>
              </a:rPr>
              <a:pPr/>
              <a:t>11/4/2016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4CE5D8-C910-A040-8B04-C3D1661099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07931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Date Placeholder 2"/>
          <p:cNvSpPr>
            <a:spLocks noGrp="1"/>
          </p:cNvSpPr>
          <p:nvPr>
            <p:ph type="dt" sz="half" idx="10"/>
          </p:nvPr>
        </p:nvSpPr>
        <p:spPr/>
        <p:txBody>
          <a:bodyPr/>
          <a:lstStyle/>
          <a:p>
            <a:fld id="{7FA142EE-C480-4645-9118-333AC56C487F}" type="datetimeFigureOut">
              <a:rPr lang="en-US" smtClean="0">
                <a:solidFill>
                  <a:prstClr val="black">
                    <a:tint val="75000"/>
                  </a:prstClr>
                </a:solidFill>
              </a:rPr>
              <a:pPr/>
              <a:t>11/4/2016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4CE5D8-C910-A040-8B04-C3D1661099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362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DB10AF7-D854-46D8-A994-8854D48C66D7}" type="datetime1">
              <a:rPr lang="nl-NL" smtClean="0"/>
              <a:t>4-11-2016</a:t>
            </a:fld>
            <a:endParaRPr lang="nl-NL"/>
          </a:p>
        </p:txBody>
      </p:sp>
      <p:sp>
        <p:nvSpPr>
          <p:cNvPr id="6" name="Footer Placeholder 5"/>
          <p:cNvSpPr>
            <a:spLocks noGrp="1"/>
          </p:cNvSpPr>
          <p:nvPr>
            <p:ph type="ftr" sz="quarter" idx="11"/>
          </p:nvPr>
        </p:nvSpPr>
        <p:spPr/>
        <p:txBody>
          <a:bodyPr/>
          <a:lstStyle/>
          <a:p>
            <a:r>
              <a:rPr lang="nl-NL" smtClean="0"/>
              <a:t>NPV Roermond - Vrijdag 4 november 2016</a:t>
            </a:r>
            <a:endParaRPr lang="nl-NL"/>
          </a:p>
        </p:txBody>
      </p:sp>
      <p:sp>
        <p:nvSpPr>
          <p:cNvPr id="7" name="Slide Number Placeholder 6"/>
          <p:cNvSpPr>
            <a:spLocks noGrp="1"/>
          </p:cNvSpPr>
          <p:nvPr>
            <p:ph type="sldNum" sz="quarter" idx="12"/>
          </p:nvPr>
        </p:nvSpPr>
        <p:spPr/>
        <p:txBody>
          <a:bodyPr/>
          <a:lstStyle/>
          <a:p>
            <a:fld id="{B45462AB-E639-4B41-9EA1-5EF809CAAE21}" type="slidenum">
              <a:rPr lang="nl-NL" smtClean="0"/>
              <a:t>‹#›</a:t>
            </a:fld>
            <a:endParaRPr lang="nl-N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A142EE-C480-4645-9118-333AC56C487F}" type="datetimeFigureOut">
              <a:rPr lang="en-US" smtClean="0">
                <a:solidFill>
                  <a:prstClr val="black">
                    <a:tint val="75000"/>
                  </a:prstClr>
                </a:solidFill>
              </a:rPr>
              <a:pPr/>
              <a:t>11/4/2016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4CE5D8-C910-A040-8B04-C3D1661099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4457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nl-NL"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Click to edit Master text styles</a:t>
            </a:r>
          </a:p>
        </p:txBody>
      </p:sp>
      <p:sp>
        <p:nvSpPr>
          <p:cNvPr id="5" name="Date Placeholder 4"/>
          <p:cNvSpPr>
            <a:spLocks noGrp="1"/>
          </p:cNvSpPr>
          <p:nvPr>
            <p:ph type="dt" sz="half" idx="10"/>
          </p:nvPr>
        </p:nvSpPr>
        <p:spPr/>
        <p:txBody>
          <a:bodyPr/>
          <a:lstStyle/>
          <a:p>
            <a:fld id="{7FA142EE-C480-4645-9118-333AC56C487F}" type="datetimeFigureOut">
              <a:rPr lang="en-US" smtClean="0">
                <a:solidFill>
                  <a:prstClr val="black">
                    <a:tint val="75000"/>
                  </a:prstClr>
                </a:solidFill>
              </a:rPr>
              <a:pPr/>
              <a:t>11/4/2016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4CE5D8-C910-A040-8B04-C3D1661099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33973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nl-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Click to edit Master text styles</a:t>
            </a:r>
          </a:p>
        </p:txBody>
      </p:sp>
      <p:sp>
        <p:nvSpPr>
          <p:cNvPr id="5" name="Date Placeholder 4"/>
          <p:cNvSpPr>
            <a:spLocks noGrp="1"/>
          </p:cNvSpPr>
          <p:nvPr>
            <p:ph type="dt" sz="half" idx="10"/>
          </p:nvPr>
        </p:nvSpPr>
        <p:spPr/>
        <p:txBody>
          <a:bodyPr/>
          <a:lstStyle/>
          <a:p>
            <a:fld id="{7FA142EE-C480-4645-9118-333AC56C487F}" type="datetimeFigureOut">
              <a:rPr lang="en-US" smtClean="0">
                <a:solidFill>
                  <a:prstClr val="black">
                    <a:tint val="75000"/>
                  </a:prstClr>
                </a:solidFill>
              </a:rPr>
              <a:pPr/>
              <a:t>11/4/2016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4CE5D8-C910-A040-8B04-C3D1661099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94336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7FA142EE-C480-4645-9118-333AC56C487F}" type="datetimeFigureOut">
              <a:rPr lang="en-US" smtClean="0">
                <a:solidFill>
                  <a:prstClr val="black">
                    <a:tint val="75000"/>
                  </a:prstClr>
                </a:solidFill>
              </a:rPr>
              <a:pPr/>
              <a:t>11/4/2016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4CE5D8-C910-A040-8B04-C3D1661099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77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nl-NL"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7FA142EE-C480-4645-9118-333AC56C487F}" type="datetimeFigureOut">
              <a:rPr lang="en-US" smtClean="0">
                <a:solidFill>
                  <a:prstClr val="black">
                    <a:tint val="75000"/>
                  </a:prstClr>
                </a:solidFill>
              </a:rPr>
              <a:pPr/>
              <a:t>11/4/2016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4CE5D8-C910-A040-8B04-C3D1661099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94671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nl-NL"/>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nl-NL"/>
          </a:p>
        </p:txBody>
      </p:sp>
      <p:sp>
        <p:nvSpPr>
          <p:cNvPr id="4" name="Date Placeholder 3"/>
          <p:cNvSpPr>
            <a:spLocks noGrp="1"/>
          </p:cNvSpPr>
          <p:nvPr>
            <p:ph type="dt" sz="half" idx="10"/>
          </p:nvPr>
        </p:nvSpPr>
        <p:spPr/>
        <p:txBody>
          <a:bodyPr/>
          <a:lstStyle>
            <a:lvl1pPr>
              <a:defRPr/>
            </a:lvl1pPr>
          </a:lstStyle>
          <a:p>
            <a:endParaRPr lang="nl-NL" altLang="nl-N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nl-NL" altLang="nl-NL">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E1D1F9C-45FF-486E-9E4F-6B7D8781E088}" type="slidenum">
              <a:rPr lang="nl-NL" altLang="nl-NL">
                <a:solidFill>
                  <a:srgbClr val="000000"/>
                </a:solidFill>
              </a:rPr>
              <a:pPr/>
              <a:t>‹#›</a:t>
            </a:fld>
            <a:endParaRPr lang="nl-NL" altLang="nl-NL">
              <a:solidFill>
                <a:srgbClr val="000000"/>
              </a:solidFill>
            </a:endParaRPr>
          </a:p>
        </p:txBody>
      </p:sp>
    </p:spTree>
    <p:extLst>
      <p:ext uri="{BB962C8B-B14F-4D97-AF65-F5344CB8AC3E}">
        <p14:creationId xmlns:p14="http://schemas.microsoft.com/office/powerpoint/2010/main" val="2037725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lvl1pPr>
              <a:defRPr/>
            </a:lvl1pPr>
          </a:lstStyle>
          <a:p>
            <a:endParaRPr lang="nl-NL" altLang="nl-N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nl-NL" altLang="nl-NL">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C815BBF-498E-4DF9-BDED-2A318E1C48E7}" type="slidenum">
              <a:rPr lang="nl-NL" altLang="nl-NL">
                <a:solidFill>
                  <a:srgbClr val="000000"/>
                </a:solidFill>
              </a:rPr>
              <a:pPr/>
              <a:t>‹#›</a:t>
            </a:fld>
            <a:endParaRPr lang="nl-NL" altLang="nl-NL">
              <a:solidFill>
                <a:srgbClr val="000000"/>
              </a:solidFill>
            </a:endParaRPr>
          </a:p>
        </p:txBody>
      </p:sp>
    </p:spTree>
    <p:extLst>
      <p:ext uri="{BB962C8B-B14F-4D97-AF65-F5344CB8AC3E}">
        <p14:creationId xmlns:p14="http://schemas.microsoft.com/office/powerpoint/2010/main" val="3244368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nl-NL"/>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nl-NL" altLang="nl-N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nl-NL" altLang="nl-NL">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3E9D4C5-CE58-434A-BED2-2C88803A5CA7}" type="slidenum">
              <a:rPr lang="nl-NL" altLang="nl-NL">
                <a:solidFill>
                  <a:srgbClr val="000000"/>
                </a:solidFill>
              </a:rPr>
              <a:pPr/>
              <a:t>‹#›</a:t>
            </a:fld>
            <a:endParaRPr lang="nl-NL" altLang="nl-NL">
              <a:solidFill>
                <a:srgbClr val="000000"/>
              </a:solidFill>
            </a:endParaRPr>
          </a:p>
        </p:txBody>
      </p:sp>
    </p:spTree>
    <p:extLst>
      <p:ext uri="{BB962C8B-B14F-4D97-AF65-F5344CB8AC3E}">
        <p14:creationId xmlns:p14="http://schemas.microsoft.com/office/powerpoint/2010/main" val="17760044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Date Placeholder 4"/>
          <p:cNvSpPr>
            <a:spLocks noGrp="1"/>
          </p:cNvSpPr>
          <p:nvPr>
            <p:ph type="dt" sz="half" idx="10"/>
          </p:nvPr>
        </p:nvSpPr>
        <p:spPr/>
        <p:txBody>
          <a:bodyPr/>
          <a:lstStyle>
            <a:lvl1pPr>
              <a:defRPr/>
            </a:lvl1pPr>
          </a:lstStyle>
          <a:p>
            <a:endParaRPr lang="nl-NL" altLang="nl-NL">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nl-NL" altLang="nl-NL">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6E09915-B285-494C-9245-58DCF12927F5}" type="slidenum">
              <a:rPr lang="nl-NL" altLang="nl-NL">
                <a:solidFill>
                  <a:srgbClr val="000000"/>
                </a:solidFill>
              </a:rPr>
              <a:pPr/>
              <a:t>‹#›</a:t>
            </a:fld>
            <a:endParaRPr lang="nl-NL" altLang="nl-NL">
              <a:solidFill>
                <a:srgbClr val="000000"/>
              </a:solidFill>
            </a:endParaRPr>
          </a:p>
        </p:txBody>
      </p:sp>
    </p:spTree>
    <p:extLst>
      <p:ext uri="{BB962C8B-B14F-4D97-AF65-F5344CB8AC3E}">
        <p14:creationId xmlns:p14="http://schemas.microsoft.com/office/powerpoint/2010/main" val="34129113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nl-NL"/>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Date Placeholder 6"/>
          <p:cNvSpPr>
            <a:spLocks noGrp="1"/>
          </p:cNvSpPr>
          <p:nvPr>
            <p:ph type="dt" sz="half" idx="10"/>
          </p:nvPr>
        </p:nvSpPr>
        <p:spPr/>
        <p:txBody>
          <a:bodyPr/>
          <a:lstStyle>
            <a:lvl1pPr>
              <a:defRPr/>
            </a:lvl1pPr>
          </a:lstStyle>
          <a:p>
            <a:endParaRPr lang="nl-NL" altLang="nl-NL">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nl-NL" altLang="nl-NL">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49E054-FA48-4BEF-BAF3-34DF962C0F9F}" type="slidenum">
              <a:rPr lang="nl-NL" altLang="nl-NL">
                <a:solidFill>
                  <a:srgbClr val="000000"/>
                </a:solidFill>
              </a:rPr>
              <a:pPr/>
              <a:t>‹#›</a:t>
            </a:fld>
            <a:endParaRPr lang="nl-NL" altLang="nl-NL">
              <a:solidFill>
                <a:srgbClr val="000000"/>
              </a:solidFill>
            </a:endParaRPr>
          </a:p>
        </p:txBody>
      </p:sp>
    </p:spTree>
    <p:extLst>
      <p:ext uri="{BB962C8B-B14F-4D97-AF65-F5344CB8AC3E}">
        <p14:creationId xmlns:p14="http://schemas.microsoft.com/office/powerpoint/2010/main" val="2521251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7E39C3B-FC3B-48DA-8A25-4963565A3EC7}" type="datetime1">
              <a:rPr lang="nl-NL" smtClean="0"/>
              <a:t>4-11-2016</a:t>
            </a:fld>
            <a:endParaRPr lang="nl-NL"/>
          </a:p>
        </p:txBody>
      </p:sp>
      <p:sp>
        <p:nvSpPr>
          <p:cNvPr id="8" name="Footer Placeholder 7"/>
          <p:cNvSpPr>
            <a:spLocks noGrp="1"/>
          </p:cNvSpPr>
          <p:nvPr>
            <p:ph type="ftr" sz="quarter" idx="11"/>
          </p:nvPr>
        </p:nvSpPr>
        <p:spPr/>
        <p:txBody>
          <a:bodyPr/>
          <a:lstStyle/>
          <a:p>
            <a:r>
              <a:rPr lang="nl-NL" smtClean="0"/>
              <a:t>NPV Roermond - Vrijdag 4 november 2016</a:t>
            </a:r>
            <a:endParaRPr lang="nl-NL"/>
          </a:p>
        </p:txBody>
      </p:sp>
      <p:sp>
        <p:nvSpPr>
          <p:cNvPr id="9" name="Slide Number Placeholder 8"/>
          <p:cNvSpPr>
            <a:spLocks noGrp="1"/>
          </p:cNvSpPr>
          <p:nvPr>
            <p:ph type="sldNum" sz="quarter" idx="12"/>
          </p:nvPr>
        </p:nvSpPr>
        <p:spPr/>
        <p:txBody>
          <a:bodyPr/>
          <a:lstStyle/>
          <a:p>
            <a:fld id="{B45462AB-E639-4B41-9EA1-5EF809CAAE21}" type="slidenum">
              <a:rPr lang="nl-NL" smtClean="0"/>
              <a:t>‹#›</a:t>
            </a:fld>
            <a:endParaRPr lang="nl-NL"/>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Date Placeholder 2"/>
          <p:cNvSpPr>
            <a:spLocks noGrp="1"/>
          </p:cNvSpPr>
          <p:nvPr>
            <p:ph type="dt" sz="half" idx="10"/>
          </p:nvPr>
        </p:nvSpPr>
        <p:spPr/>
        <p:txBody>
          <a:bodyPr/>
          <a:lstStyle>
            <a:lvl1pPr>
              <a:defRPr/>
            </a:lvl1pPr>
          </a:lstStyle>
          <a:p>
            <a:endParaRPr lang="nl-NL" altLang="nl-NL">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nl-NL" altLang="nl-NL">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51A7786-0DE7-451B-9B1E-B8341EFD93D3}" type="slidenum">
              <a:rPr lang="nl-NL" altLang="nl-NL">
                <a:solidFill>
                  <a:srgbClr val="000000"/>
                </a:solidFill>
              </a:rPr>
              <a:pPr/>
              <a:t>‹#›</a:t>
            </a:fld>
            <a:endParaRPr lang="nl-NL" altLang="nl-NL">
              <a:solidFill>
                <a:srgbClr val="000000"/>
              </a:solidFill>
            </a:endParaRPr>
          </a:p>
        </p:txBody>
      </p:sp>
    </p:spTree>
    <p:extLst>
      <p:ext uri="{BB962C8B-B14F-4D97-AF65-F5344CB8AC3E}">
        <p14:creationId xmlns:p14="http://schemas.microsoft.com/office/powerpoint/2010/main" val="34164411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nl-NL" altLang="nl-NL">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nl-NL" altLang="nl-NL">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1D016FC-C585-4BC0-9528-245E092DD071}" type="slidenum">
              <a:rPr lang="nl-NL" altLang="nl-NL">
                <a:solidFill>
                  <a:srgbClr val="000000"/>
                </a:solidFill>
              </a:rPr>
              <a:pPr/>
              <a:t>‹#›</a:t>
            </a:fld>
            <a:endParaRPr lang="nl-NL" altLang="nl-NL">
              <a:solidFill>
                <a:srgbClr val="000000"/>
              </a:solidFill>
            </a:endParaRPr>
          </a:p>
        </p:txBody>
      </p:sp>
    </p:spTree>
    <p:extLst>
      <p:ext uri="{BB962C8B-B14F-4D97-AF65-F5344CB8AC3E}">
        <p14:creationId xmlns:p14="http://schemas.microsoft.com/office/powerpoint/2010/main" val="13864785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nl-NL"/>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nl-NL" altLang="nl-NL">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nl-NL" altLang="nl-NL">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D62AB89-4A44-43FE-ACBD-2A3A9A673F9D}" type="slidenum">
              <a:rPr lang="nl-NL" altLang="nl-NL">
                <a:solidFill>
                  <a:srgbClr val="000000"/>
                </a:solidFill>
              </a:rPr>
              <a:pPr/>
              <a:t>‹#›</a:t>
            </a:fld>
            <a:endParaRPr lang="nl-NL" altLang="nl-NL">
              <a:solidFill>
                <a:srgbClr val="000000"/>
              </a:solidFill>
            </a:endParaRPr>
          </a:p>
        </p:txBody>
      </p:sp>
    </p:spTree>
    <p:extLst>
      <p:ext uri="{BB962C8B-B14F-4D97-AF65-F5344CB8AC3E}">
        <p14:creationId xmlns:p14="http://schemas.microsoft.com/office/powerpoint/2010/main" val="5520957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nl-NL"/>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nl-NL" altLang="nl-NL">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nl-NL" altLang="nl-NL">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BCAA3C0-1AE0-4EAB-BED9-EAFA45FCB11C}" type="slidenum">
              <a:rPr lang="nl-NL" altLang="nl-NL">
                <a:solidFill>
                  <a:srgbClr val="000000"/>
                </a:solidFill>
              </a:rPr>
              <a:pPr/>
              <a:t>‹#›</a:t>
            </a:fld>
            <a:endParaRPr lang="nl-NL" altLang="nl-NL">
              <a:solidFill>
                <a:srgbClr val="000000"/>
              </a:solidFill>
            </a:endParaRPr>
          </a:p>
        </p:txBody>
      </p:sp>
    </p:spTree>
    <p:extLst>
      <p:ext uri="{BB962C8B-B14F-4D97-AF65-F5344CB8AC3E}">
        <p14:creationId xmlns:p14="http://schemas.microsoft.com/office/powerpoint/2010/main" val="41251780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lvl1pPr>
              <a:defRPr/>
            </a:lvl1pPr>
          </a:lstStyle>
          <a:p>
            <a:endParaRPr lang="nl-NL" altLang="nl-N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nl-NL" altLang="nl-NL">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3235130-971A-4053-882F-3138A5615D2A}" type="slidenum">
              <a:rPr lang="nl-NL" altLang="nl-NL">
                <a:solidFill>
                  <a:srgbClr val="000000"/>
                </a:solidFill>
              </a:rPr>
              <a:pPr/>
              <a:t>‹#›</a:t>
            </a:fld>
            <a:endParaRPr lang="nl-NL" altLang="nl-NL">
              <a:solidFill>
                <a:srgbClr val="000000"/>
              </a:solidFill>
            </a:endParaRPr>
          </a:p>
        </p:txBody>
      </p:sp>
    </p:spTree>
    <p:extLst>
      <p:ext uri="{BB962C8B-B14F-4D97-AF65-F5344CB8AC3E}">
        <p14:creationId xmlns:p14="http://schemas.microsoft.com/office/powerpoint/2010/main" val="37409598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lvl1pPr>
              <a:defRPr/>
            </a:lvl1pPr>
          </a:lstStyle>
          <a:p>
            <a:endParaRPr lang="nl-NL" altLang="nl-N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nl-NL" altLang="nl-NL">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D1705DC-95F5-4013-AE38-C27D21176983}" type="slidenum">
              <a:rPr lang="nl-NL" altLang="nl-NL">
                <a:solidFill>
                  <a:srgbClr val="000000"/>
                </a:solidFill>
              </a:rPr>
              <a:pPr/>
              <a:t>‹#›</a:t>
            </a:fld>
            <a:endParaRPr lang="nl-NL" altLang="nl-NL">
              <a:solidFill>
                <a:srgbClr val="000000"/>
              </a:solidFill>
            </a:endParaRPr>
          </a:p>
        </p:txBody>
      </p:sp>
    </p:spTree>
    <p:extLst>
      <p:ext uri="{BB962C8B-B14F-4D97-AF65-F5344CB8AC3E}">
        <p14:creationId xmlns:p14="http://schemas.microsoft.com/office/powerpoint/2010/main" val="23231474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nl-NL"/>
          </a:p>
        </p:txBody>
      </p:sp>
      <p:sp>
        <p:nvSpPr>
          <p:cNvPr id="4" name="Tijdelijke aanduiding voor datum 3"/>
          <p:cNvSpPr>
            <a:spLocks noGrp="1"/>
          </p:cNvSpPr>
          <p:nvPr>
            <p:ph type="dt" sz="half" idx="10"/>
          </p:nvPr>
        </p:nvSpPr>
        <p:spPr/>
        <p:txBody>
          <a:bodyPr/>
          <a:lstStyle>
            <a:lvl1pPr>
              <a:defRPr/>
            </a:lvl1pPr>
          </a:lstStyle>
          <a:p>
            <a:pPr>
              <a:defRPr/>
            </a:pPr>
            <a:fld id="{36E2F747-2065-4853-ADA6-C88DACA9BAD5}" type="datetime1">
              <a:rPr lang="nl-NL">
                <a:solidFill>
                  <a:prstClr val="black">
                    <a:tint val="75000"/>
                  </a:prstClr>
                </a:solidFill>
              </a:rPr>
              <a:pPr>
                <a:defRPr/>
              </a:pPr>
              <a:t>4-11-2016</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pPr>
              <a:defRPr/>
            </a:pPr>
            <a:fld id="{326FDD66-3955-485C-BA76-A4D2302109C2}" type="slidenum">
              <a:rPr lang="nl-NL">
                <a:solidFill>
                  <a:prstClr val="black">
                    <a:tint val="75000"/>
                  </a:prstClr>
                </a:solidFill>
              </a:rPr>
              <a:pPr>
                <a:defRPr/>
              </a:pPr>
              <a:t>‹#›</a:t>
            </a:fld>
            <a:endParaRPr lang="nl-NL">
              <a:solidFill>
                <a:prstClr val="black">
                  <a:tint val="75000"/>
                </a:prstClr>
              </a:solidFill>
            </a:endParaRPr>
          </a:p>
        </p:txBody>
      </p:sp>
    </p:spTree>
    <p:extLst>
      <p:ext uri="{BB962C8B-B14F-4D97-AF65-F5344CB8AC3E}">
        <p14:creationId xmlns:p14="http://schemas.microsoft.com/office/powerpoint/2010/main" val="21219070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pPr>
              <a:defRPr/>
            </a:pPr>
            <a:fld id="{D1229C4F-0E10-4810-9EEA-6C0326C55C78}" type="datetime1">
              <a:rPr lang="nl-NL">
                <a:solidFill>
                  <a:prstClr val="black">
                    <a:tint val="75000"/>
                  </a:prstClr>
                </a:solidFill>
              </a:rPr>
              <a:pPr>
                <a:defRPr/>
              </a:pPr>
              <a:t>4-11-2016</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pPr>
              <a:defRPr/>
            </a:pPr>
            <a:fld id="{EF37D071-F71B-4BC9-8EE0-3DCB6B242E9E}" type="slidenum">
              <a:rPr lang="nl-NL">
                <a:solidFill>
                  <a:prstClr val="black">
                    <a:tint val="75000"/>
                  </a:prstClr>
                </a:solidFill>
              </a:rPr>
              <a:pPr>
                <a:defRPr/>
              </a:pPr>
              <a:t>‹#›</a:t>
            </a:fld>
            <a:endParaRPr lang="nl-NL">
              <a:solidFill>
                <a:prstClr val="black">
                  <a:tint val="75000"/>
                </a:prstClr>
              </a:solidFill>
            </a:endParaRPr>
          </a:p>
        </p:txBody>
      </p:sp>
    </p:spTree>
    <p:extLst>
      <p:ext uri="{BB962C8B-B14F-4D97-AF65-F5344CB8AC3E}">
        <p14:creationId xmlns:p14="http://schemas.microsoft.com/office/powerpoint/2010/main" val="38610393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lvl1pPr>
              <a:defRPr/>
            </a:lvl1pPr>
          </a:lstStyle>
          <a:p>
            <a:pPr>
              <a:defRPr/>
            </a:pPr>
            <a:fld id="{542ED0C4-F78B-45FA-90D8-1BAE0BEB0DCA}" type="datetime1">
              <a:rPr lang="nl-NL">
                <a:solidFill>
                  <a:prstClr val="black">
                    <a:tint val="75000"/>
                  </a:prstClr>
                </a:solidFill>
              </a:rPr>
              <a:pPr>
                <a:defRPr/>
              </a:pPr>
              <a:t>4-11-2016</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pPr>
              <a:defRPr/>
            </a:pPr>
            <a:fld id="{3D3AEF04-0EF9-44C7-8994-6B46440A7917}" type="slidenum">
              <a:rPr lang="nl-NL">
                <a:solidFill>
                  <a:prstClr val="black">
                    <a:tint val="75000"/>
                  </a:prstClr>
                </a:solidFill>
              </a:rPr>
              <a:pPr>
                <a:defRPr/>
              </a:pPr>
              <a:t>‹#›</a:t>
            </a:fld>
            <a:endParaRPr lang="nl-NL">
              <a:solidFill>
                <a:prstClr val="black">
                  <a:tint val="75000"/>
                </a:prstClr>
              </a:solidFill>
            </a:endParaRPr>
          </a:p>
        </p:txBody>
      </p:sp>
    </p:spTree>
    <p:extLst>
      <p:ext uri="{BB962C8B-B14F-4D97-AF65-F5344CB8AC3E}">
        <p14:creationId xmlns:p14="http://schemas.microsoft.com/office/powerpoint/2010/main" val="37631338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3"/>
          <p:cNvSpPr>
            <a:spLocks noGrp="1"/>
          </p:cNvSpPr>
          <p:nvPr>
            <p:ph type="dt" sz="half" idx="10"/>
          </p:nvPr>
        </p:nvSpPr>
        <p:spPr/>
        <p:txBody>
          <a:bodyPr/>
          <a:lstStyle>
            <a:lvl1pPr>
              <a:defRPr/>
            </a:lvl1pPr>
          </a:lstStyle>
          <a:p>
            <a:pPr>
              <a:defRPr/>
            </a:pPr>
            <a:fld id="{7C98C44D-959A-4595-85DB-836C7F593850}" type="datetime1">
              <a:rPr lang="nl-NL">
                <a:solidFill>
                  <a:prstClr val="black">
                    <a:tint val="75000"/>
                  </a:prstClr>
                </a:solidFill>
              </a:rPr>
              <a:pPr>
                <a:defRPr/>
              </a:pPr>
              <a:t>4-11-2016</a:t>
            </a:fld>
            <a:endParaRPr lang="nl-NL">
              <a:solidFill>
                <a:prstClr val="black">
                  <a:tint val="75000"/>
                </a:prstClr>
              </a:solidFill>
            </a:endParaRPr>
          </a:p>
        </p:txBody>
      </p:sp>
      <p:sp>
        <p:nvSpPr>
          <p:cNvPr id="6"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7" name="Tijdelijke aanduiding voor dianummer 5"/>
          <p:cNvSpPr>
            <a:spLocks noGrp="1"/>
          </p:cNvSpPr>
          <p:nvPr>
            <p:ph type="sldNum" sz="quarter" idx="12"/>
          </p:nvPr>
        </p:nvSpPr>
        <p:spPr/>
        <p:txBody>
          <a:bodyPr/>
          <a:lstStyle>
            <a:lvl1pPr>
              <a:defRPr/>
            </a:lvl1pPr>
          </a:lstStyle>
          <a:p>
            <a:pPr>
              <a:defRPr/>
            </a:pPr>
            <a:fld id="{B444FAD4-AAEF-402E-9E61-055438D58429}" type="slidenum">
              <a:rPr lang="nl-NL">
                <a:solidFill>
                  <a:prstClr val="black">
                    <a:tint val="75000"/>
                  </a:prstClr>
                </a:solidFill>
              </a:rPr>
              <a:pPr>
                <a:defRPr/>
              </a:pPr>
              <a:t>‹#›</a:t>
            </a:fld>
            <a:endParaRPr lang="nl-NL">
              <a:solidFill>
                <a:prstClr val="black">
                  <a:tint val="75000"/>
                </a:prstClr>
              </a:solidFill>
            </a:endParaRPr>
          </a:p>
        </p:txBody>
      </p:sp>
    </p:spTree>
    <p:extLst>
      <p:ext uri="{BB962C8B-B14F-4D97-AF65-F5344CB8AC3E}">
        <p14:creationId xmlns:p14="http://schemas.microsoft.com/office/powerpoint/2010/main" val="277671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535617-818D-4381-A8C4-0FB47719773A}" type="datetime1">
              <a:rPr lang="nl-NL" smtClean="0"/>
              <a:t>4-11-2016</a:t>
            </a:fld>
            <a:endParaRPr lang="nl-NL"/>
          </a:p>
        </p:txBody>
      </p:sp>
      <p:sp>
        <p:nvSpPr>
          <p:cNvPr id="4" name="Footer Placeholder 3"/>
          <p:cNvSpPr>
            <a:spLocks noGrp="1"/>
          </p:cNvSpPr>
          <p:nvPr>
            <p:ph type="ftr" sz="quarter" idx="11"/>
          </p:nvPr>
        </p:nvSpPr>
        <p:spPr/>
        <p:txBody>
          <a:bodyPr/>
          <a:lstStyle/>
          <a:p>
            <a:r>
              <a:rPr lang="nl-NL" smtClean="0"/>
              <a:t>NPV Roermond - Vrijdag 4 november 2016</a:t>
            </a:r>
            <a:endParaRPr lang="nl-NL"/>
          </a:p>
        </p:txBody>
      </p:sp>
      <p:sp>
        <p:nvSpPr>
          <p:cNvPr id="5" name="Slide Number Placeholder 4"/>
          <p:cNvSpPr>
            <a:spLocks noGrp="1"/>
          </p:cNvSpPr>
          <p:nvPr>
            <p:ph type="sldNum" sz="quarter" idx="12"/>
          </p:nvPr>
        </p:nvSpPr>
        <p:spPr/>
        <p:txBody>
          <a:bodyPr/>
          <a:lstStyle/>
          <a:p>
            <a:fld id="{B45462AB-E639-4B41-9EA1-5EF809CAAE21}" type="slidenum">
              <a:rPr lang="nl-NL" smtClean="0"/>
              <a:t>‹#›</a:t>
            </a:fld>
            <a:endParaRPr lang="nl-NL"/>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3"/>
          <p:cNvSpPr>
            <a:spLocks noGrp="1"/>
          </p:cNvSpPr>
          <p:nvPr>
            <p:ph type="dt" sz="half" idx="10"/>
          </p:nvPr>
        </p:nvSpPr>
        <p:spPr/>
        <p:txBody>
          <a:bodyPr/>
          <a:lstStyle>
            <a:lvl1pPr>
              <a:defRPr/>
            </a:lvl1pPr>
          </a:lstStyle>
          <a:p>
            <a:pPr>
              <a:defRPr/>
            </a:pPr>
            <a:fld id="{BB652E97-5C08-4626-A4EA-7298365331B2}" type="datetime1">
              <a:rPr lang="nl-NL">
                <a:solidFill>
                  <a:prstClr val="black">
                    <a:tint val="75000"/>
                  </a:prstClr>
                </a:solidFill>
              </a:rPr>
              <a:pPr>
                <a:defRPr/>
              </a:pPr>
              <a:t>4-11-2016</a:t>
            </a:fld>
            <a:endParaRPr lang="nl-NL">
              <a:solidFill>
                <a:prstClr val="black">
                  <a:tint val="75000"/>
                </a:prstClr>
              </a:solidFill>
            </a:endParaRPr>
          </a:p>
        </p:txBody>
      </p:sp>
      <p:sp>
        <p:nvSpPr>
          <p:cNvPr id="8"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9" name="Tijdelijke aanduiding voor dianummer 5"/>
          <p:cNvSpPr>
            <a:spLocks noGrp="1"/>
          </p:cNvSpPr>
          <p:nvPr>
            <p:ph type="sldNum" sz="quarter" idx="12"/>
          </p:nvPr>
        </p:nvSpPr>
        <p:spPr/>
        <p:txBody>
          <a:bodyPr/>
          <a:lstStyle>
            <a:lvl1pPr>
              <a:defRPr/>
            </a:lvl1pPr>
          </a:lstStyle>
          <a:p>
            <a:pPr>
              <a:defRPr/>
            </a:pPr>
            <a:fld id="{D6F282B6-FBB2-427F-8898-97F7DA5C8D31}" type="slidenum">
              <a:rPr lang="nl-NL">
                <a:solidFill>
                  <a:prstClr val="black">
                    <a:tint val="75000"/>
                  </a:prstClr>
                </a:solidFill>
              </a:rPr>
              <a:pPr>
                <a:defRPr/>
              </a:pPr>
              <a:t>‹#›</a:t>
            </a:fld>
            <a:endParaRPr lang="nl-NL">
              <a:solidFill>
                <a:prstClr val="black">
                  <a:tint val="75000"/>
                </a:prstClr>
              </a:solidFill>
            </a:endParaRPr>
          </a:p>
        </p:txBody>
      </p:sp>
    </p:spTree>
    <p:extLst>
      <p:ext uri="{BB962C8B-B14F-4D97-AF65-F5344CB8AC3E}">
        <p14:creationId xmlns:p14="http://schemas.microsoft.com/office/powerpoint/2010/main" val="40767324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3"/>
          <p:cNvSpPr>
            <a:spLocks noGrp="1"/>
          </p:cNvSpPr>
          <p:nvPr>
            <p:ph type="dt" sz="half" idx="10"/>
          </p:nvPr>
        </p:nvSpPr>
        <p:spPr/>
        <p:txBody>
          <a:bodyPr/>
          <a:lstStyle>
            <a:lvl1pPr>
              <a:defRPr/>
            </a:lvl1pPr>
          </a:lstStyle>
          <a:p>
            <a:pPr>
              <a:defRPr/>
            </a:pPr>
            <a:fld id="{22E26BBD-4D8A-4271-AB5B-079D2017B097}" type="datetime1">
              <a:rPr lang="nl-NL">
                <a:solidFill>
                  <a:prstClr val="black">
                    <a:tint val="75000"/>
                  </a:prstClr>
                </a:solidFill>
              </a:rPr>
              <a:pPr>
                <a:defRPr/>
              </a:pPr>
              <a:t>4-11-2016</a:t>
            </a:fld>
            <a:endParaRPr lang="nl-NL">
              <a:solidFill>
                <a:prstClr val="black">
                  <a:tint val="75000"/>
                </a:prstClr>
              </a:solidFill>
            </a:endParaRPr>
          </a:p>
        </p:txBody>
      </p:sp>
      <p:sp>
        <p:nvSpPr>
          <p:cNvPr id="4"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5" name="Tijdelijke aanduiding voor dianummer 5"/>
          <p:cNvSpPr>
            <a:spLocks noGrp="1"/>
          </p:cNvSpPr>
          <p:nvPr>
            <p:ph type="sldNum" sz="quarter" idx="12"/>
          </p:nvPr>
        </p:nvSpPr>
        <p:spPr/>
        <p:txBody>
          <a:bodyPr/>
          <a:lstStyle>
            <a:lvl1pPr>
              <a:defRPr/>
            </a:lvl1pPr>
          </a:lstStyle>
          <a:p>
            <a:pPr>
              <a:defRPr/>
            </a:pPr>
            <a:fld id="{7ADA193A-7370-45FA-9366-EBB11C407214}" type="slidenum">
              <a:rPr lang="nl-NL">
                <a:solidFill>
                  <a:prstClr val="black">
                    <a:tint val="75000"/>
                  </a:prstClr>
                </a:solidFill>
              </a:rPr>
              <a:pPr>
                <a:defRPr/>
              </a:pPr>
              <a:t>‹#›</a:t>
            </a:fld>
            <a:endParaRPr lang="nl-NL">
              <a:solidFill>
                <a:prstClr val="black">
                  <a:tint val="75000"/>
                </a:prstClr>
              </a:solidFill>
            </a:endParaRPr>
          </a:p>
        </p:txBody>
      </p:sp>
    </p:spTree>
    <p:extLst>
      <p:ext uri="{BB962C8B-B14F-4D97-AF65-F5344CB8AC3E}">
        <p14:creationId xmlns:p14="http://schemas.microsoft.com/office/powerpoint/2010/main" val="17551824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fld id="{E04C750D-43F2-40A1-AEDF-3DEA00AEC201}" type="datetime1">
              <a:rPr lang="nl-NL">
                <a:solidFill>
                  <a:prstClr val="black">
                    <a:tint val="75000"/>
                  </a:prstClr>
                </a:solidFill>
              </a:rPr>
              <a:pPr>
                <a:defRPr/>
              </a:pPr>
              <a:t>4-11-2016</a:t>
            </a:fld>
            <a:endParaRPr lang="nl-NL">
              <a:solidFill>
                <a:prstClr val="black">
                  <a:tint val="75000"/>
                </a:prstClr>
              </a:solidFill>
            </a:endParaRPr>
          </a:p>
        </p:txBody>
      </p:sp>
      <p:sp>
        <p:nvSpPr>
          <p:cNvPr id="3"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4" name="Tijdelijke aanduiding voor dianummer 5"/>
          <p:cNvSpPr>
            <a:spLocks noGrp="1"/>
          </p:cNvSpPr>
          <p:nvPr>
            <p:ph type="sldNum" sz="quarter" idx="12"/>
          </p:nvPr>
        </p:nvSpPr>
        <p:spPr/>
        <p:txBody>
          <a:bodyPr/>
          <a:lstStyle>
            <a:lvl1pPr>
              <a:defRPr/>
            </a:lvl1pPr>
          </a:lstStyle>
          <a:p>
            <a:pPr>
              <a:defRPr/>
            </a:pPr>
            <a:fld id="{C2D7F779-37F2-4210-A96F-913B7588A80E}" type="slidenum">
              <a:rPr lang="nl-NL">
                <a:solidFill>
                  <a:prstClr val="black">
                    <a:tint val="75000"/>
                  </a:prstClr>
                </a:solidFill>
              </a:rPr>
              <a:pPr>
                <a:defRPr/>
              </a:pPr>
              <a:t>‹#›</a:t>
            </a:fld>
            <a:endParaRPr lang="nl-NL">
              <a:solidFill>
                <a:prstClr val="black">
                  <a:tint val="75000"/>
                </a:prstClr>
              </a:solidFill>
            </a:endParaRPr>
          </a:p>
        </p:txBody>
      </p:sp>
    </p:spTree>
    <p:extLst>
      <p:ext uri="{BB962C8B-B14F-4D97-AF65-F5344CB8AC3E}">
        <p14:creationId xmlns:p14="http://schemas.microsoft.com/office/powerpoint/2010/main" val="41489306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0192A7AE-1D38-4E67-AE21-0E0303291084}" type="datetime1">
              <a:rPr lang="nl-NL">
                <a:solidFill>
                  <a:prstClr val="black">
                    <a:tint val="75000"/>
                  </a:prstClr>
                </a:solidFill>
              </a:rPr>
              <a:pPr>
                <a:defRPr/>
              </a:pPr>
              <a:t>4-11-2016</a:t>
            </a:fld>
            <a:endParaRPr lang="nl-NL">
              <a:solidFill>
                <a:prstClr val="black">
                  <a:tint val="75000"/>
                </a:prstClr>
              </a:solidFill>
            </a:endParaRPr>
          </a:p>
        </p:txBody>
      </p:sp>
      <p:sp>
        <p:nvSpPr>
          <p:cNvPr id="6"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7" name="Tijdelijke aanduiding voor dianummer 5"/>
          <p:cNvSpPr>
            <a:spLocks noGrp="1"/>
          </p:cNvSpPr>
          <p:nvPr>
            <p:ph type="sldNum" sz="quarter" idx="12"/>
          </p:nvPr>
        </p:nvSpPr>
        <p:spPr/>
        <p:txBody>
          <a:bodyPr/>
          <a:lstStyle>
            <a:lvl1pPr>
              <a:defRPr/>
            </a:lvl1pPr>
          </a:lstStyle>
          <a:p>
            <a:pPr>
              <a:defRPr/>
            </a:pPr>
            <a:fld id="{0F943030-44C8-4255-B046-E4C5EE96F072}" type="slidenum">
              <a:rPr lang="nl-NL">
                <a:solidFill>
                  <a:prstClr val="black">
                    <a:tint val="75000"/>
                  </a:prstClr>
                </a:solidFill>
              </a:rPr>
              <a:pPr>
                <a:defRPr/>
              </a:pPr>
              <a:t>‹#›</a:t>
            </a:fld>
            <a:endParaRPr lang="nl-NL">
              <a:solidFill>
                <a:prstClr val="black">
                  <a:tint val="75000"/>
                </a:prstClr>
              </a:solidFill>
            </a:endParaRPr>
          </a:p>
        </p:txBody>
      </p:sp>
    </p:spTree>
    <p:extLst>
      <p:ext uri="{BB962C8B-B14F-4D97-AF65-F5344CB8AC3E}">
        <p14:creationId xmlns:p14="http://schemas.microsoft.com/office/powerpoint/2010/main" val="5287247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F158CF23-4AE0-4316-AE56-F6B77769D87E}" type="datetime1">
              <a:rPr lang="nl-NL">
                <a:solidFill>
                  <a:prstClr val="black">
                    <a:tint val="75000"/>
                  </a:prstClr>
                </a:solidFill>
              </a:rPr>
              <a:pPr>
                <a:defRPr/>
              </a:pPr>
              <a:t>4-11-2016</a:t>
            </a:fld>
            <a:endParaRPr lang="nl-NL">
              <a:solidFill>
                <a:prstClr val="black">
                  <a:tint val="75000"/>
                </a:prstClr>
              </a:solidFill>
            </a:endParaRPr>
          </a:p>
        </p:txBody>
      </p:sp>
      <p:sp>
        <p:nvSpPr>
          <p:cNvPr id="6"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7" name="Tijdelijke aanduiding voor dianummer 5"/>
          <p:cNvSpPr>
            <a:spLocks noGrp="1"/>
          </p:cNvSpPr>
          <p:nvPr>
            <p:ph type="sldNum" sz="quarter" idx="12"/>
          </p:nvPr>
        </p:nvSpPr>
        <p:spPr/>
        <p:txBody>
          <a:bodyPr/>
          <a:lstStyle>
            <a:lvl1pPr>
              <a:defRPr/>
            </a:lvl1pPr>
          </a:lstStyle>
          <a:p>
            <a:pPr>
              <a:defRPr/>
            </a:pPr>
            <a:fld id="{C0D3BF08-5030-4C00-9885-B55D1F957100}" type="slidenum">
              <a:rPr lang="nl-NL">
                <a:solidFill>
                  <a:prstClr val="black">
                    <a:tint val="75000"/>
                  </a:prstClr>
                </a:solidFill>
              </a:rPr>
              <a:pPr>
                <a:defRPr/>
              </a:pPr>
              <a:t>‹#›</a:t>
            </a:fld>
            <a:endParaRPr lang="nl-NL">
              <a:solidFill>
                <a:prstClr val="black">
                  <a:tint val="75000"/>
                </a:prstClr>
              </a:solidFill>
            </a:endParaRPr>
          </a:p>
        </p:txBody>
      </p:sp>
    </p:spTree>
    <p:extLst>
      <p:ext uri="{BB962C8B-B14F-4D97-AF65-F5344CB8AC3E}">
        <p14:creationId xmlns:p14="http://schemas.microsoft.com/office/powerpoint/2010/main" val="3080416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pPr>
              <a:defRPr/>
            </a:pPr>
            <a:fld id="{2DBEAABB-9AD2-4F87-9CF6-99ED8D60891D}" type="datetime1">
              <a:rPr lang="nl-NL">
                <a:solidFill>
                  <a:prstClr val="black">
                    <a:tint val="75000"/>
                  </a:prstClr>
                </a:solidFill>
              </a:rPr>
              <a:pPr>
                <a:defRPr/>
              </a:pPr>
              <a:t>4-11-2016</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pPr>
              <a:defRPr/>
            </a:pPr>
            <a:fld id="{A11D9AD3-67C8-4C3A-BF19-3D026FA5CA90}" type="slidenum">
              <a:rPr lang="nl-NL">
                <a:solidFill>
                  <a:prstClr val="black">
                    <a:tint val="75000"/>
                  </a:prstClr>
                </a:solidFill>
              </a:rPr>
              <a:pPr>
                <a:defRPr/>
              </a:pPr>
              <a:t>‹#›</a:t>
            </a:fld>
            <a:endParaRPr lang="nl-NL">
              <a:solidFill>
                <a:prstClr val="black">
                  <a:tint val="75000"/>
                </a:prstClr>
              </a:solidFill>
            </a:endParaRPr>
          </a:p>
        </p:txBody>
      </p:sp>
    </p:spTree>
    <p:extLst>
      <p:ext uri="{BB962C8B-B14F-4D97-AF65-F5344CB8AC3E}">
        <p14:creationId xmlns:p14="http://schemas.microsoft.com/office/powerpoint/2010/main" val="25457044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pPr>
              <a:defRPr/>
            </a:pPr>
            <a:fld id="{25711DED-C869-4177-86F6-C2C2DBC3A910}" type="datetime1">
              <a:rPr lang="nl-NL">
                <a:solidFill>
                  <a:prstClr val="black">
                    <a:tint val="75000"/>
                  </a:prstClr>
                </a:solidFill>
              </a:rPr>
              <a:pPr>
                <a:defRPr/>
              </a:pPr>
              <a:t>4-11-2016</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pPr>
              <a:defRPr/>
            </a:pPr>
            <a:fld id="{290F7849-8F84-4E92-9CBA-B821FE7335F8}" type="slidenum">
              <a:rPr lang="nl-NL">
                <a:solidFill>
                  <a:prstClr val="black">
                    <a:tint val="75000"/>
                  </a:prstClr>
                </a:solidFill>
              </a:rPr>
              <a:pPr>
                <a:defRPr/>
              </a:pPr>
              <a:t>‹#›</a:t>
            </a:fld>
            <a:endParaRPr lang="nl-NL">
              <a:solidFill>
                <a:prstClr val="black">
                  <a:tint val="75000"/>
                </a:prstClr>
              </a:solidFill>
            </a:endParaRPr>
          </a:p>
        </p:txBody>
      </p:sp>
    </p:spTree>
    <p:extLst>
      <p:ext uri="{BB962C8B-B14F-4D97-AF65-F5344CB8AC3E}">
        <p14:creationId xmlns:p14="http://schemas.microsoft.com/office/powerpoint/2010/main" val="593313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297E95-5612-4CD2-8B4C-ECBF72BFEBA5}" type="datetime1">
              <a:rPr lang="nl-NL" smtClean="0"/>
              <a:t>4-11-2016</a:t>
            </a:fld>
            <a:endParaRPr lang="nl-NL"/>
          </a:p>
        </p:txBody>
      </p:sp>
      <p:sp>
        <p:nvSpPr>
          <p:cNvPr id="3" name="Footer Placeholder 2"/>
          <p:cNvSpPr>
            <a:spLocks noGrp="1"/>
          </p:cNvSpPr>
          <p:nvPr>
            <p:ph type="ftr" sz="quarter" idx="11"/>
          </p:nvPr>
        </p:nvSpPr>
        <p:spPr/>
        <p:txBody>
          <a:bodyPr/>
          <a:lstStyle/>
          <a:p>
            <a:r>
              <a:rPr lang="nl-NL" smtClean="0"/>
              <a:t>NPV Roermond - Vrijdag 4 november 2016</a:t>
            </a:r>
            <a:endParaRPr lang="nl-NL"/>
          </a:p>
        </p:txBody>
      </p:sp>
      <p:sp>
        <p:nvSpPr>
          <p:cNvPr id="4" name="Slide Number Placeholder 3"/>
          <p:cNvSpPr>
            <a:spLocks noGrp="1"/>
          </p:cNvSpPr>
          <p:nvPr>
            <p:ph type="sldNum" sz="quarter" idx="12"/>
          </p:nvPr>
        </p:nvSpPr>
        <p:spPr/>
        <p:txBody>
          <a:bodyPr/>
          <a:lstStyle/>
          <a:p>
            <a:fld id="{B45462AB-E639-4B41-9EA1-5EF809CAAE21}" type="slidenum">
              <a:rPr lang="nl-NL" smtClean="0"/>
              <a:t>‹#›</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056935-5D2F-4409-A3F1-D834DC6684F9}" type="datetime1">
              <a:rPr lang="nl-NL" smtClean="0"/>
              <a:t>4-11-2016</a:t>
            </a:fld>
            <a:endParaRPr lang="nl-NL"/>
          </a:p>
        </p:txBody>
      </p:sp>
      <p:sp>
        <p:nvSpPr>
          <p:cNvPr id="6" name="Footer Placeholder 5"/>
          <p:cNvSpPr>
            <a:spLocks noGrp="1"/>
          </p:cNvSpPr>
          <p:nvPr>
            <p:ph type="ftr" sz="quarter" idx="11"/>
          </p:nvPr>
        </p:nvSpPr>
        <p:spPr/>
        <p:txBody>
          <a:bodyPr/>
          <a:lstStyle/>
          <a:p>
            <a:r>
              <a:rPr lang="nl-NL" smtClean="0"/>
              <a:t>NPV Roermond - Vrijdag 4 november 2016</a:t>
            </a:r>
            <a:endParaRPr lang="nl-NL"/>
          </a:p>
        </p:txBody>
      </p:sp>
      <p:sp>
        <p:nvSpPr>
          <p:cNvPr id="7" name="Slide Number Placeholder 6"/>
          <p:cNvSpPr>
            <a:spLocks noGrp="1"/>
          </p:cNvSpPr>
          <p:nvPr>
            <p:ph type="sldNum" sz="quarter" idx="12"/>
          </p:nvPr>
        </p:nvSpPr>
        <p:spPr/>
        <p:txBody>
          <a:bodyPr/>
          <a:lstStyle/>
          <a:p>
            <a:fld id="{B45462AB-E639-4B41-9EA1-5EF809CAAE21}" type="slidenum">
              <a:rPr lang="nl-NL" smtClean="0"/>
              <a:t>‹#›</a:t>
            </a:fld>
            <a:endParaRPr lang="nl-NL"/>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949ACF-9886-4853-A326-783ED81015B9}" type="datetime1">
              <a:rPr lang="nl-NL" smtClean="0"/>
              <a:t>4-11-2016</a:t>
            </a:fld>
            <a:endParaRPr lang="nl-NL"/>
          </a:p>
        </p:txBody>
      </p:sp>
      <p:sp>
        <p:nvSpPr>
          <p:cNvPr id="6" name="Footer Placeholder 5"/>
          <p:cNvSpPr>
            <a:spLocks noGrp="1"/>
          </p:cNvSpPr>
          <p:nvPr>
            <p:ph type="ftr" sz="quarter" idx="11"/>
          </p:nvPr>
        </p:nvSpPr>
        <p:spPr/>
        <p:txBody>
          <a:bodyPr/>
          <a:lstStyle/>
          <a:p>
            <a:r>
              <a:rPr lang="nl-NL" smtClean="0"/>
              <a:t>NPV Roermond - Vrijdag 4 november 2016</a:t>
            </a:r>
            <a:endParaRPr lang="nl-NL"/>
          </a:p>
        </p:txBody>
      </p:sp>
      <p:sp>
        <p:nvSpPr>
          <p:cNvPr id="7" name="Slide Number Placeholder 6"/>
          <p:cNvSpPr>
            <a:spLocks noGrp="1"/>
          </p:cNvSpPr>
          <p:nvPr>
            <p:ph type="sldNum" sz="quarter" idx="12"/>
          </p:nvPr>
        </p:nvSpPr>
        <p:spPr/>
        <p:txBody>
          <a:bodyPr/>
          <a:lstStyle/>
          <a:p>
            <a:fld id="{B45462AB-E639-4B41-9EA1-5EF809CAAE21}" type="slidenum">
              <a:rPr lang="nl-NL" smtClean="0"/>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70496067-9792-4A0F-806E-B1AF619D9BB6}" type="datetime1">
              <a:rPr lang="nl-NL" smtClean="0"/>
              <a:t>4-11-2016</a:t>
            </a:fld>
            <a:endParaRPr lang="nl-NL"/>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r>
              <a:rPr lang="nl-NL" smtClean="0"/>
              <a:t>NPV Roermond - Vrijdag 4 november 2016</a:t>
            </a:r>
            <a:endParaRPr lang="nl-NL"/>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B45462AB-E639-4B41-9EA1-5EF809CAAE21}" type="slidenum">
              <a:rPr lang="nl-NL" smtClean="0"/>
              <a:t>‹#›</a:t>
            </a:fld>
            <a:endParaRPr lang="nl-NL"/>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DB3D34-884D-4FD5-B013-FBE41EDD5F30}" type="datetimeFigureOut">
              <a:rPr lang="nl-NL" smtClean="0">
                <a:solidFill>
                  <a:prstClr val="black">
                    <a:tint val="75000"/>
                  </a:prstClr>
                </a:solidFill>
              </a:rPr>
              <a:pPr/>
              <a:t>4-11-2016</a:t>
            </a:fld>
            <a:endParaRPr lang="nl-NL">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2593A-BC84-4BEA-9825-E11CBAE3DB6D}"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32000062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nl-NL"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FA142EE-C480-4645-9118-333AC56C487F}" type="datetimeFigureOut">
              <a:rPr lang="en-US" smtClean="0">
                <a:solidFill>
                  <a:prstClr val="black">
                    <a:tint val="75000"/>
                  </a:prstClr>
                </a:solidFill>
              </a:rPr>
              <a:pPr defTabSz="457200"/>
              <a:t>11/4/2016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04CE5D8-C910-A040-8B04-C3D166109930}"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8094592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nl-NL"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FA142EE-C480-4645-9118-333AC56C487F}" type="datetimeFigureOut">
              <a:rPr lang="en-US" smtClean="0">
                <a:solidFill>
                  <a:prstClr val="black">
                    <a:tint val="75000"/>
                  </a:prstClr>
                </a:solidFill>
              </a:rPr>
              <a:pPr defTabSz="457200"/>
              <a:t>11/4/2016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04CE5D8-C910-A040-8B04-C3D166109930}"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109192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ltLang="nl-NL" smtClean="0"/>
              <a:t>Klik om het opmaakprofiel te bewerken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smtClean="0"/>
              <a:t>Klik om de opmaakprofielen van de modeltekst te bewerken</a:t>
            </a:r>
          </a:p>
          <a:p>
            <a:pPr lvl="1"/>
            <a:r>
              <a:rPr lang="nl-NL" altLang="nl-NL" smtClean="0"/>
              <a:t>Tweede niveau</a:t>
            </a:r>
          </a:p>
          <a:p>
            <a:pPr lvl="2"/>
            <a:r>
              <a:rPr lang="nl-NL" altLang="nl-NL" smtClean="0"/>
              <a:t>Derde niveau</a:t>
            </a:r>
          </a:p>
          <a:p>
            <a:pPr lvl="3"/>
            <a:r>
              <a:rPr lang="nl-NL" altLang="nl-NL" smtClean="0"/>
              <a:t>Vierde niveau</a:t>
            </a:r>
          </a:p>
          <a:p>
            <a:pPr lvl="4"/>
            <a:r>
              <a:rPr lang="nl-NL" altLang="nl-NL" smtClean="0"/>
              <a:t>Vijfde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nl-NL" altLang="nl-NL"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nl-NL" altLang="nl-NL"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C301830-007D-46BA-A19F-943E115DC3FE}" type="slidenum">
              <a:rPr lang="nl-NL" altLang="nl-NL" smtClean="0">
                <a:solidFill>
                  <a:srgbClr val="000000"/>
                </a:solidFill>
              </a:rPr>
              <a:pPr fontAlgn="base">
                <a:spcBef>
                  <a:spcPct val="0"/>
                </a:spcBef>
                <a:spcAft>
                  <a:spcPct val="0"/>
                </a:spcAft>
              </a:pPr>
              <a:t>‹#›</a:t>
            </a:fld>
            <a:endParaRPr lang="nl-NL" altLang="nl-NL" smtClean="0">
              <a:solidFill>
                <a:srgbClr val="000000"/>
              </a:solidFill>
            </a:endParaRPr>
          </a:p>
        </p:txBody>
      </p:sp>
    </p:spTree>
    <p:extLst>
      <p:ext uri="{BB962C8B-B14F-4D97-AF65-F5344CB8AC3E}">
        <p14:creationId xmlns:p14="http://schemas.microsoft.com/office/powerpoint/2010/main" val="1530730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jdelijke aanduiding voor titel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smtClean="0"/>
              <a:t>Klik om de stijl te bewerken</a:t>
            </a:r>
          </a:p>
        </p:txBody>
      </p:sp>
      <p:sp>
        <p:nvSpPr>
          <p:cNvPr id="2051" name="Tijdelijke aanduiding voor teks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smtClean="0"/>
              <a:t>Klik om de modelstijlen te bewerken</a:t>
            </a:r>
          </a:p>
          <a:p>
            <a:pPr lvl="1"/>
            <a:r>
              <a:rPr lang="nl-NL" altLang="nl-NL" smtClean="0"/>
              <a:t>Tweede niveau</a:t>
            </a:r>
          </a:p>
          <a:p>
            <a:pPr lvl="2"/>
            <a:r>
              <a:rPr lang="nl-NL" altLang="nl-NL" smtClean="0"/>
              <a:t>Derde niveau</a:t>
            </a:r>
          </a:p>
          <a:p>
            <a:pPr lvl="3"/>
            <a:r>
              <a:rPr lang="nl-NL" altLang="nl-NL" smtClean="0"/>
              <a:t>Vierde niveau</a:t>
            </a:r>
          </a:p>
          <a:p>
            <a:pPr lvl="4"/>
            <a:r>
              <a:rPr lang="nl-NL" altLang="nl-NL" smtClean="0"/>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6B204E86-F682-4C2A-B69C-8E8E85D0863D}" type="datetime1">
              <a:rPr lang="nl-NL">
                <a:solidFill>
                  <a:prstClr val="black">
                    <a:tint val="75000"/>
                  </a:prstClr>
                </a:solidFill>
              </a:rPr>
              <a:pPr>
                <a:defRPr/>
              </a:pPr>
              <a:t>4-11-2016</a:t>
            </a:fld>
            <a:endParaRPr lang="nl-NL">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DB198C-B71C-48C6-AB80-3499F088712F}" type="slidenum">
              <a:rPr lang="nl-NL">
                <a:solidFill>
                  <a:prstClr val="black">
                    <a:tint val="75000"/>
                  </a:prstClr>
                </a:solidFill>
              </a:rPr>
              <a:pPr>
                <a:defRPr/>
              </a:pPr>
              <a:t>‹#›</a:t>
            </a:fld>
            <a:endParaRPr lang="nl-NL">
              <a:solidFill>
                <a:prstClr val="black">
                  <a:tint val="75000"/>
                </a:prstClr>
              </a:solidFill>
            </a:endParaRPr>
          </a:p>
        </p:txBody>
      </p:sp>
    </p:spTree>
    <p:extLst>
      <p:ext uri="{BB962C8B-B14F-4D97-AF65-F5344CB8AC3E}">
        <p14:creationId xmlns:p14="http://schemas.microsoft.com/office/powerpoint/2010/main" val="101893598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6.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2.xml"/><Relationship Id="rId4" Type="http://schemas.openxmlformats.org/officeDocument/2006/relationships/image" Target="../media/image101.jpeg"/></Relationships>
</file>

<file path=ppt/slides/_rels/slide10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2.xml"/><Relationship Id="rId4" Type="http://schemas.openxmlformats.org/officeDocument/2006/relationships/image" Target="../media/image101.jpeg"/></Relationships>
</file>

<file path=ppt/slides/_rels/slide10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2.xml"/><Relationship Id="rId4" Type="http://schemas.openxmlformats.org/officeDocument/2006/relationships/image" Target="../media/image101.jpeg"/></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1.jpeg"/></Relationships>
</file>

<file path=ppt/slides/_rels/slide10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2.xml"/><Relationship Id="rId4" Type="http://schemas.openxmlformats.org/officeDocument/2006/relationships/image" Target="../media/image101.jpeg"/></Relationships>
</file>

<file path=ppt/slides/_rels/slide10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2.xml"/><Relationship Id="rId5" Type="http://schemas.openxmlformats.org/officeDocument/2006/relationships/image" Target="../media/image108.png"/><Relationship Id="rId4" Type="http://schemas.openxmlformats.org/officeDocument/2006/relationships/image" Target="../media/image101.jpeg"/></Relationships>
</file>

<file path=ppt/slides/_rels/slide10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6.xml"/><Relationship Id="rId5" Type="http://schemas.openxmlformats.org/officeDocument/2006/relationships/hyperlink" Target="http://www.nierwijzer.nl/" TargetMode="External"/><Relationship Id="rId4" Type="http://schemas.openxmlformats.org/officeDocument/2006/relationships/image" Target="../media/image101.jpeg"/></Relationships>
</file>

<file path=ppt/slides/_rels/slide10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6.xml"/><Relationship Id="rId4" Type="http://schemas.openxmlformats.org/officeDocument/2006/relationships/image" Target="../media/image101.jpeg"/></Relationships>
</file>

<file path=ppt/slides/_rels/slide10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7.xml"/><Relationship Id="rId4" Type="http://schemas.openxmlformats.org/officeDocument/2006/relationships/image" Target="../media/image101.jpeg"/></Relationships>
</file>

<file path=ppt/slides/_rels/slide10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7.xml"/><Relationship Id="rId4" Type="http://schemas.openxmlformats.org/officeDocument/2006/relationships/image" Target="../media/image101.jpeg"/></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6.xml"/></Relationships>
</file>

<file path=ppt/slides/_rels/slide11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2.xml"/><Relationship Id="rId5" Type="http://schemas.openxmlformats.org/officeDocument/2006/relationships/image" Target="../media/image109.png"/><Relationship Id="rId4" Type="http://schemas.openxmlformats.org/officeDocument/2006/relationships/image" Target="../media/image101.jpeg"/></Relationships>
</file>

<file path=ppt/slides/_rels/slide11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7.xml"/><Relationship Id="rId4" Type="http://schemas.openxmlformats.org/officeDocument/2006/relationships/image" Target="../media/image101.jpeg"/></Relationships>
</file>

<file path=ppt/slides/_rels/slide1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1.jpeg"/></Relationships>
</file>

<file path=ppt/slides/_rels/slide11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6.xml"/><Relationship Id="rId5" Type="http://schemas.openxmlformats.org/officeDocument/2006/relationships/image" Target="../media/image112.png"/><Relationship Id="rId4" Type="http://schemas.openxmlformats.org/officeDocument/2006/relationships/image" Target="../media/image101.jpeg"/></Relationships>
</file>

<file path=ppt/slides/_rels/slide11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9.png"/><Relationship Id="rId1" Type="http://schemas.openxmlformats.org/officeDocument/2006/relationships/slideLayout" Target="../slideLayouts/slideLayout56.xml"/><Relationship Id="rId5" Type="http://schemas.openxmlformats.org/officeDocument/2006/relationships/image" Target="../media/image113.png"/><Relationship Id="rId4" Type="http://schemas.openxmlformats.org/officeDocument/2006/relationships/image" Target="../media/image100.png"/></Relationships>
</file>

<file path=ppt/slides/_rels/slide11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9.png"/><Relationship Id="rId1" Type="http://schemas.openxmlformats.org/officeDocument/2006/relationships/slideLayout" Target="../slideLayouts/slideLayout56.xml"/><Relationship Id="rId5" Type="http://schemas.openxmlformats.org/officeDocument/2006/relationships/image" Target="../media/image114.png"/><Relationship Id="rId4" Type="http://schemas.openxmlformats.org/officeDocument/2006/relationships/image" Target="../media/image100.png"/></Relationships>
</file>

<file path=ppt/slides/_rels/slide11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9.png"/><Relationship Id="rId1" Type="http://schemas.openxmlformats.org/officeDocument/2006/relationships/slideLayout" Target="../slideLayouts/slideLayout56.xml"/><Relationship Id="rId5" Type="http://schemas.openxmlformats.org/officeDocument/2006/relationships/image" Target="../media/image115.png"/><Relationship Id="rId4" Type="http://schemas.openxmlformats.org/officeDocument/2006/relationships/image" Target="../media/image100.png"/></Relationships>
</file>

<file path=ppt/slides/_rels/slide11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7.xml"/><Relationship Id="rId4" Type="http://schemas.openxmlformats.org/officeDocument/2006/relationships/image" Target="../media/image101.jpeg"/></Relationships>
</file>

<file path=ppt/slides/_rels/slide1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2.xml"/><Relationship Id="rId5" Type="http://schemas.openxmlformats.org/officeDocument/2006/relationships/image" Target="../media/image116.png"/><Relationship Id="rId4" Type="http://schemas.openxmlformats.org/officeDocument/2006/relationships/image" Target="../media/image101.jpeg"/></Relationships>
</file>

<file path=ppt/slides/_rels/slide11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2.xml"/><Relationship Id="rId5" Type="http://schemas.openxmlformats.org/officeDocument/2006/relationships/image" Target="../media/image117.png"/><Relationship Id="rId4" Type="http://schemas.openxmlformats.org/officeDocument/2006/relationships/image" Target="../media/image101.jpeg"/></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6.xml"/></Relationships>
</file>

<file path=ppt/slides/_rels/slide12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9.png"/><Relationship Id="rId1" Type="http://schemas.openxmlformats.org/officeDocument/2006/relationships/slideLayout" Target="../slideLayouts/slideLayout57.xml"/><Relationship Id="rId4" Type="http://schemas.openxmlformats.org/officeDocument/2006/relationships/image" Target="../media/image100.png"/></Relationships>
</file>

<file path=ppt/slides/_rels/slide1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2.xml"/><Relationship Id="rId6" Type="http://schemas.openxmlformats.org/officeDocument/2006/relationships/image" Target="../media/image118.jpeg"/><Relationship Id="rId5" Type="http://schemas.openxmlformats.org/officeDocument/2006/relationships/hyperlink" Target="http://www.google.nl/url?sa=i&amp;rct=j&amp;q=&amp;esrc=s&amp;source=images&amp;cd=&amp;cad=rja&amp;uact=8&amp;ved=0ahUKEwjKq9T_947QAhWE1hoKHevqAeYQjRwIBw&amp;url=http://bloemen-sturen.onlinecentro.nl/&amp;psig=AFQjCNEwBYyN9wfm0_j1v6L-Ge_ubodn7w&amp;ust=1478343273243783" TargetMode="External"/><Relationship Id="rId4" Type="http://schemas.openxmlformats.org/officeDocument/2006/relationships/image" Target="../media/image101.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6.xml"/></Relationships>
</file>

<file path=ppt/slides/_rels/slide130.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6.xml"/></Relationships>
</file>

<file path=ppt/slides/_rels/slide140.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2" Type="http://schemas.openxmlformats.org/officeDocument/2006/relationships/image" Target="../media/image140.emf"/><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6.xml"/></Relationships>
</file>

<file path=ppt/slides/_rels/slide150.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3.xml"/><Relationship Id="rId4" Type="http://schemas.openxmlformats.org/officeDocument/2006/relationships/image" Target="../media/image29.emf"/></Relationships>
</file>

<file path=ppt/slides/_rels/slide3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7.jpeg"/><Relationship Id="rId1" Type="http://schemas.openxmlformats.org/officeDocument/2006/relationships/slideLayout" Target="../slideLayouts/slideLayout24.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7.jpeg"/><Relationship Id="rId1" Type="http://schemas.openxmlformats.org/officeDocument/2006/relationships/slideLayout" Target="../slideLayouts/slideLayout24.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7.jpeg"/><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7.jpeg"/><Relationship Id="rId1" Type="http://schemas.openxmlformats.org/officeDocument/2006/relationships/slideLayout" Target="../slideLayouts/slideLayout23.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7.jpeg"/><Relationship Id="rId1" Type="http://schemas.openxmlformats.org/officeDocument/2006/relationships/slideLayout" Target="../slideLayouts/slideLayout29.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7.jpeg"/><Relationship Id="rId1" Type="http://schemas.openxmlformats.org/officeDocument/2006/relationships/slideLayout" Target="../slideLayouts/slideLayout23.xml"/><Relationship Id="rId5" Type="http://schemas.openxmlformats.org/officeDocument/2006/relationships/image" Target="../media/image36.jpeg"/><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7.jpeg"/><Relationship Id="rId1" Type="http://schemas.openxmlformats.org/officeDocument/2006/relationships/slideLayout" Target="../slideLayouts/slideLayout28.xm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7.jpeg"/><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7.jpeg"/><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7.jpeg"/><Relationship Id="rId1" Type="http://schemas.openxmlformats.org/officeDocument/2006/relationships/slideLayout" Target="../slideLayouts/slideLayout23.xm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7.jpeg"/><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7.jpeg"/><Relationship Id="rId1" Type="http://schemas.openxmlformats.org/officeDocument/2006/relationships/slideLayout" Target="../slideLayouts/slideLayout34.xml"/><Relationship Id="rId4" Type="http://schemas.openxmlformats.org/officeDocument/2006/relationships/image" Target="../media/image29.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g"/><Relationship Id="rId7"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45.jpg"/><Relationship Id="rId5" Type="http://schemas.openxmlformats.org/officeDocument/2006/relationships/image" Target="../media/image53.jpeg"/><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45.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10" Type="http://schemas.openxmlformats.org/officeDocument/2006/relationships/image" Target="../media/image67.png"/><Relationship Id="rId4" Type="http://schemas.openxmlformats.org/officeDocument/2006/relationships/image" Target="../media/image62.jpeg"/><Relationship Id="rId9" Type="http://schemas.openxmlformats.org/officeDocument/2006/relationships/image" Target="../media/image45.jpg"/></Relationships>
</file>

<file path=ppt/slides/_rels/slide5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5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5.jpg"/><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45.jpg"/></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6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www.google.nl/url?sa=i&amp;rct=j&amp;q=&amp;esrc=s&amp;source=images&amp;cd=&amp;cad=rja&amp;uact=8&amp;ved=0ahUKEwjLhsip2e3NAhUjK8AKHeFrA3wQjRwIBw&amp;url=http://www.werkenbijmumc.nl/&amp;psig=AFQjCNETSLboxE57lyoi-JWJbOIbm4xLAA&amp;ust=1468404946697148" TargetMode="Externa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www.google.nl/url?sa=i&amp;rct=j&amp;q=&amp;esrc=s&amp;source=images&amp;cd=&amp;cad=rja&amp;uact=8&amp;ved=0ahUKEwjLhsip2e3NAhUjK8AKHeFrA3wQjRwIBw&amp;url=http://www.werkenbijmumc.nl/&amp;psig=AFQjCNETSLboxE57lyoi-JWJbOIbm4xLAA&amp;ust=1468404946697148" TargetMode="Externa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www.google.nl/url?sa=i&amp;rct=j&amp;q=&amp;esrc=s&amp;source=images&amp;cd=&amp;cad=rja&amp;uact=8&amp;ved=0ahUKEwjLhsip2e3NAhUjK8AKHeFrA3wQjRwIBw&amp;url=http://www.werkenbijmumc.nl/&amp;psig=AFQjCNETSLboxE57lyoi-JWJbOIbm4xLAA&amp;ust=1468404946697148" TargetMode="Externa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www.google.nl/url?sa=i&amp;rct=j&amp;q=&amp;esrc=s&amp;source=images&amp;cd=&amp;cad=rja&amp;uact=8&amp;ved=0ahUKEwi4lLDE4e3NAhUkKsAKHWmcC-sQjRwIBw&amp;url=http://www.slideshare.net/birish/fda-iri-dgf-workshop-09-sep2011-w-irish&amp;psig=AFQjCNFRpzGvaNWGh5aG4K-VtRGg6HfYew&amp;ust=1468407263319108" TargetMode="External"/><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hyperlink" Target="http://www.google.nl/url?sa=i&amp;rct=j&amp;q=&amp;esrc=s&amp;source=images&amp;cd=&amp;cad=rja&amp;uact=8&amp;ved=0ahUKEwjLhsip2e3NAhUjK8AKHeFrA3wQjRwIBw&amp;url=http://www.werkenbijmumc.nl/&amp;psig=AFQjCNETSLboxE57lyoi-JWJbOIbm4xLAA&amp;ust=1468404946697148"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www.google.nl/url?sa=i&amp;rct=j&amp;q=&amp;esrc=s&amp;source=images&amp;cd=&amp;cad=rja&amp;uact=8&amp;ved=0ahUKEwjLhsip2e3NAhUjK8AKHeFrA3wQjRwIBw&amp;url=http://www.werkenbijmumc.nl/&amp;psig=AFQjCNETSLboxE57lyoi-JWJbOIbm4xLAA&amp;ust=1468404946697148" TargetMode="External"/><Relationship Id="rId1" Type="http://schemas.openxmlformats.org/officeDocument/2006/relationships/slideLayout" Target="../slideLayouts/slideLayout13.xml"/><Relationship Id="rId5" Type="http://schemas.openxmlformats.org/officeDocument/2006/relationships/image" Target="../media/image78.png"/><Relationship Id="rId4" Type="http://schemas.openxmlformats.org/officeDocument/2006/relationships/hyperlink" Target="http://www.google.nl/url?sa=i&amp;rct=j&amp;q=&amp;esrc=s&amp;source=images&amp;cd=&amp;cad=rja&amp;uact=8&amp;ved=0ahUKEwi_ufSe7u3NAhVoLMAKHau7CDMQjRwIBw&amp;url=http://www.transplantatiestichting.nl/&amp;psig=AFQjCNGhj0IukiMWEUkVpSjEn5m7DNgiRQ&amp;ust=1468410682016522"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www.google.nl/url?sa=i&amp;rct=j&amp;q=&amp;esrc=s&amp;source=images&amp;cd=&amp;cad=rja&amp;uact=8&amp;ved=0ahUKEwjLhsip2e3NAhUjK8AKHeFrA3wQjRwIBw&amp;url=http://www.werkenbijmumc.nl/&amp;psig=AFQjCNETSLboxE57lyoi-JWJbOIbm4xLAA&amp;ust=1468404946697148" TargetMode="External"/><Relationship Id="rId2" Type="http://schemas.openxmlformats.org/officeDocument/2006/relationships/image" Target="../media/image79.png"/><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1.jpeg"/><Relationship Id="rId2" Type="http://schemas.openxmlformats.org/officeDocument/2006/relationships/hyperlink" Target="http://www.google.nl/url?sa=i&amp;rct=j&amp;q=&amp;esrc=s&amp;source=images&amp;cd=&amp;cad=rja&amp;uact=8&amp;ved=0ahUKEwjLhsip2e3NAhUjK8AKHeFrA3wQjRwIBw&amp;url=http://www.werkenbijmumc.nl/&amp;psig=AFQjCNETSLboxE57lyoi-JWJbOIbm4xLAA&amp;ust=1468404946697148" TargetMode="External"/><Relationship Id="rId1" Type="http://schemas.openxmlformats.org/officeDocument/2006/relationships/slideLayout" Target="../slideLayouts/slideLayout13.xml"/><Relationship Id="rId6" Type="http://schemas.openxmlformats.org/officeDocument/2006/relationships/hyperlink" Target="http://www.google.nl/url?sa=i&amp;rct=j&amp;q=&amp;esrc=s&amp;source=images&amp;cd=&amp;cad=rja&amp;uact=8&amp;ved=0ahUKEwjllJi6mMHPAhXMuhQKHaMBD8kQjRwIBw&amp;url=http://www.erasmusmc.nl/47411/2064071/221050/275537/cross&amp;bvm=bv.134495766,d.d24&amp;psig=AFQjCNFI4sbS_OoFN25wGKJXoMa-O8JTWg&amp;ust=1475671916243633" TargetMode="External"/><Relationship Id="rId5" Type="http://schemas.openxmlformats.org/officeDocument/2006/relationships/image" Target="../media/image80.jpeg"/><Relationship Id="rId4" Type="http://schemas.openxmlformats.org/officeDocument/2006/relationships/hyperlink" Target="http://www.google.nl/url?sa=i&amp;rct=j&amp;q=&amp;esrc=s&amp;source=images&amp;cd=&amp;cad=rja&amp;uact=8&amp;ved=0ahUKEwj7sbWQmMHPAhUDWBQKHVY5D_8QjRwIBw&amp;url=http://www.livingkidneydonorsearch.com/living-donation/compatibility/&amp;bvm=bv.134495766,d.d24&amp;psig=AFQjCNHAwg_PLHXtA0KVwddJjg-xpoeanw&amp;ust=1475671758033637"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s://www.google.nl/url?sa=i&amp;rct=j&amp;q=&amp;esrc=s&amp;source=images&amp;cd=&amp;cad=rja&amp;uact=8&amp;ved=0ahUKEwiJgsSBl8HPAhVB6xQKHX3HDPEQjRwIBw&amp;url=https://www.blood.ca/en/organs-tissues/becoming-live-kidney-donor&amp;psig=AFQjCNGGPut-uZ8wBIXEazlQEKN2lRXQaw&amp;ust=1475671376690956" TargetMode="External"/><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hyperlink" Target="http://www.google.nl/url?sa=i&amp;rct=j&amp;q=&amp;esrc=s&amp;source=images&amp;cd=&amp;cad=rja&amp;uact=8&amp;ved=0ahUKEwjLhsip2e3NAhUjK8AKHeFrA3wQjRwIBw&amp;url=http://www.werkenbijmumc.nl/&amp;psig=AFQjCNETSLboxE57lyoi-JWJbOIbm4xLAA&amp;ust=1468404946697148"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www.google.nl/url?sa=i&amp;rct=j&amp;q=&amp;esrc=s&amp;source=images&amp;cd=&amp;cad=rja&amp;uact=8&amp;ved=0ahUKEwjLhsip2e3NAhUjK8AKHeFrA3wQjRwIBw&amp;url=http://www.werkenbijmumc.nl/&amp;psig=AFQjCNETSLboxE57lyoi-JWJbOIbm4xLAA&amp;ust=1468404946697148" TargetMode="External"/><Relationship Id="rId7" Type="http://schemas.openxmlformats.org/officeDocument/2006/relationships/image" Target="../media/image83.pn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oleObject" Target="../embeddings/Microsoft_Excel_97-2003_Worksheet1.xls"/><Relationship Id="rId5" Type="http://schemas.openxmlformats.org/officeDocument/2006/relationships/oleObject" Target="../embeddings/oleObject1.bin"/><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www.google.nl/url?sa=i&amp;rct=j&amp;q=&amp;esrc=s&amp;source=images&amp;cd=&amp;cad=rja&amp;uact=8&amp;ved=0ahUKEwjLhsip2e3NAhUjK8AKHeFrA3wQjRwIBw&amp;url=http://www.werkenbijmumc.nl/&amp;psig=AFQjCNETSLboxE57lyoi-JWJbOIbm4xLAA&amp;ust=1468404946697148" TargetMode="External"/><Relationship Id="rId1" Type="http://schemas.openxmlformats.org/officeDocument/2006/relationships/slideLayout" Target="../slideLayouts/slideLayout13.xml"/><Relationship Id="rId5" Type="http://schemas.openxmlformats.org/officeDocument/2006/relationships/image" Target="../media/image84.png"/><Relationship Id="rId4" Type="http://schemas.openxmlformats.org/officeDocument/2006/relationships/hyperlink" Target="https://www.google.nl/url?sa=i&amp;rct=j&amp;q=&amp;esrc=s&amp;source=images&amp;cd=&amp;ved=0ahUKEwiLluX4mMHPAhVEthQKHRrSDrYQjRwIBw&amp;url=https://nl.wikipedia.org/wiki/Bloedgroep&amp;bvm=bv.134495766,d.d24&amp;psig=AFQjCNF9AHvuRNM1Ktl5Kup01mScehkkkQ&amp;ust=1475672050780147"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www.google.nl/url?sa=i&amp;rct=j&amp;q=&amp;esrc=s&amp;source=images&amp;cd=&amp;cad=rja&amp;uact=8&amp;ved=0ahUKEwjLhsip2e3NAhUjK8AKHeFrA3wQjRwIBw&amp;url=http://www.werkenbijmumc.nl/&amp;psig=AFQjCNETSLboxE57lyoi-JWJbOIbm4xLAA&amp;ust=1468404946697148" TargetMode="External"/><Relationship Id="rId1" Type="http://schemas.openxmlformats.org/officeDocument/2006/relationships/slideLayout" Target="../slideLayouts/slideLayout13.xml"/><Relationship Id="rId6" Type="http://schemas.openxmlformats.org/officeDocument/2006/relationships/image" Target="../media/image86.jpeg"/><Relationship Id="rId5" Type="http://schemas.openxmlformats.org/officeDocument/2006/relationships/hyperlink" Target="http://www.google.nl/url?sa=i&amp;rct=j&amp;q=&amp;esrc=s&amp;source=images&amp;cd=&amp;ved=0ahUKEwiW2O6f8O3NAhUhI8AKHVMwBwwQjRwIBw&amp;url=http://www.vanderbilthealth.com/includes/healthtopics/calc.php?ContentTypeId%3D3%26ContentId%3D83047%26Category%3DCalculators%26SubtopicId%3D8186%26section%3Dcalc&amp;bvm=bv.126130881,d.d24&amp;psig=AFQjCNHkl1UlpZ8uPar19rAVfPYZqfUR8A&amp;ust=1468411178429028" TargetMode="External"/><Relationship Id="rId4" Type="http://schemas.openxmlformats.org/officeDocument/2006/relationships/image" Target="../media/image85.jpeg"/></Relationships>
</file>

<file path=ppt/slides/_rels/slide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www.google.nl/url?sa=i&amp;rct=j&amp;q=&amp;esrc=s&amp;source=images&amp;cd=&amp;cad=rja&amp;uact=8&amp;ved=0ahUKEwjLhsip2e3NAhUjK8AKHeFrA3wQjRwIBw&amp;url=http://www.werkenbijmumc.nl/&amp;psig=AFQjCNETSLboxE57lyoi-JWJbOIbm4xLAA&amp;ust=1468404946697148" TargetMode="Externa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8" Type="http://schemas.openxmlformats.org/officeDocument/2006/relationships/hyperlink" Target="http://www.google.nl/url?sa=i&amp;rct=j&amp;q=&amp;esrc=s&amp;source=images&amp;cd=&amp;cad=rja&amp;uact=8&amp;ved=0ahUKEwiJ5I7G8e3NAhVMC8AKHZamBy8QjRwIBw&amp;url=http://www.webmd.com/drugs/2/drug-8036/simulect-intravenous/details&amp;bvm=bv.126130881,d.d24&amp;psig=AFQjCNHp7xEDBP95_UmFON9DZl61Fxc2Ig&amp;ust=1468411567814038" TargetMode="External"/><Relationship Id="rId3" Type="http://schemas.openxmlformats.org/officeDocument/2006/relationships/image" Target="../media/image87.jpeg"/><Relationship Id="rId7" Type="http://schemas.openxmlformats.org/officeDocument/2006/relationships/image" Target="../media/image88.jpeg"/><Relationship Id="rId2" Type="http://schemas.openxmlformats.org/officeDocument/2006/relationships/hyperlink" Target="http://www.google.nl/url?sa=i&amp;rct=j&amp;q=&amp;esrc=s&amp;source=images&amp;cd=&amp;cad=rja&amp;uact=8&amp;ved=0ahUKEwjCttns8O3NAhWDDcAKHWotDvMQjRwIBw&amp;url=http://www.medicine-online.org/index.php?id_product%3D1764%26controller%3Dproduct%26id_lang%3D1&amp;bvm=bv.126130881,d.d24&amp;psig=AFQjCNG8gBPZn0l8l6pzJUil6dljxIK2fA&amp;ust=1468411360693745" TargetMode="External"/><Relationship Id="rId1" Type="http://schemas.openxmlformats.org/officeDocument/2006/relationships/slideLayout" Target="../slideLayouts/slideLayout13.xml"/><Relationship Id="rId6" Type="http://schemas.openxmlformats.org/officeDocument/2006/relationships/hyperlink" Target="http://www.google.nl/url?sa=i&amp;rct=j&amp;q=&amp;esrc=s&amp;source=images&amp;cd=&amp;cad=rja&amp;uact=8&amp;ved=0ahUKEwj4po2g8e3NAhXJCsAKHdm_DPcQjRwIBw&amp;url=http://www.medicine-online.org/index.php?id_product%3D1468%26controller%3Dproduct%26id_lang%3D1&amp;bvm=bv.126130881,d.d24&amp;psig=AFQjCNEBn0yrVYHMlsA5tupPjWWlYX_w2w&amp;ust=1468411488691613" TargetMode="External"/><Relationship Id="rId11" Type="http://schemas.openxmlformats.org/officeDocument/2006/relationships/image" Target="../media/image90.jpeg"/><Relationship Id="rId5" Type="http://schemas.openxmlformats.org/officeDocument/2006/relationships/image" Target="../media/image76.png"/><Relationship Id="rId10" Type="http://schemas.openxmlformats.org/officeDocument/2006/relationships/hyperlink" Target="http://www.google.nl/url?sa=i&amp;rct=j&amp;q=&amp;esrc=s&amp;source=images&amp;cd=&amp;cad=rja&amp;uact=8&amp;ved=0ahUKEwi9vaH68e3NAhVED8AKHVW7C8oQjRwIBw&amp;url=http://druginfos.com/soliris/&amp;bvm=bv.126130881,d.d24&amp;psig=AFQjCNFjSDASf2c-Qt1MXB9hiYxzp8mDSg&amp;ust=1468411620131036" TargetMode="External"/><Relationship Id="rId4" Type="http://schemas.openxmlformats.org/officeDocument/2006/relationships/hyperlink" Target="http://www.google.nl/url?sa=i&amp;rct=j&amp;q=&amp;esrc=s&amp;source=images&amp;cd=&amp;cad=rja&amp;uact=8&amp;ved=0ahUKEwjLhsip2e3NAhUjK8AKHeFrA3wQjRwIBw&amp;url=http://www.werkenbijmumc.nl/&amp;psig=AFQjCNETSLboxE57lyoi-JWJbOIbm4xLAA&amp;ust=1468404946697148" TargetMode="External"/><Relationship Id="rId9" Type="http://schemas.openxmlformats.org/officeDocument/2006/relationships/image" Target="../media/image89.jpeg"/></Relationships>
</file>

<file path=ppt/slides/_rels/slide84.xml.rels><?xml version="1.0" encoding="UTF-8" standalone="yes"?>
<Relationships xmlns="http://schemas.openxmlformats.org/package/2006/relationships"><Relationship Id="rId8" Type="http://schemas.openxmlformats.org/officeDocument/2006/relationships/hyperlink" Target="http://www.google.nl/url?sa=i&amp;rct=j&amp;q=&amp;esrc=s&amp;source=images&amp;cd=&amp;cad=rja&amp;uact=8&amp;ved=0ahUKEwjOj63TmsHPAhWF6RQKHbaLD3cQjRwIBw&amp;url=http://www.mijnslager.info/vleeswarenenworst/vlw_worstsoorten/vlw_leverworst.html&amp;bvm=bv.134495766,d.d24&amp;psig=AFQjCNEyBwMoN2hK0Q_qhDBPpWg4ECIR3g&amp;ust=1475672512071162" TargetMode="External"/><Relationship Id="rId3" Type="http://schemas.openxmlformats.org/officeDocument/2006/relationships/image" Target="../media/image76.png"/><Relationship Id="rId7" Type="http://schemas.openxmlformats.org/officeDocument/2006/relationships/image" Target="../media/image92.png"/><Relationship Id="rId2" Type="http://schemas.openxmlformats.org/officeDocument/2006/relationships/hyperlink" Target="http://www.google.nl/url?sa=i&amp;rct=j&amp;q=&amp;esrc=s&amp;source=images&amp;cd=&amp;cad=rja&amp;uact=8&amp;ved=0ahUKEwjLhsip2e3NAhUjK8AKHeFrA3wQjRwIBw&amp;url=http://www.werkenbijmumc.nl/&amp;psig=AFQjCNETSLboxE57lyoi-JWJbOIbm4xLAA&amp;ust=1468404946697148" TargetMode="External"/><Relationship Id="rId1" Type="http://schemas.openxmlformats.org/officeDocument/2006/relationships/slideLayout" Target="../slideLayouts/slideLayout13.xml"/><Relationship Id="rId6" Type="http://schemas.openxmlformats.org/officeDocument/2006/relationships/hyperlink" Target="https://www.google.nl/url?sa=i&amp;rct=j&amp;q=&amp;esrc=s&amp;source=images&amp;cd=&amp;cad=rja&amp;uact=8&amp;ved=0ahUKEwiL9vPAmsHPAhVJ6xQKHR_eAlUQjRwIBw&amp;url=https://www.beste.nl/10047914/cremepate-of-cranberry-pate-euro1-39/&amp;bvm=bv.134495766,d.d24&amp;psig=AFQjCNFKGaIbZn9LQuqmzhjuIzz6V8lPhw&amp;ust=1475672432021724" TargetMode="External"/><Relationship Id="rId5" Type="http://schemas.openxmlformats.org/officeDocument/2006/relationships/image" Target="../media/image91.jpeg"/><Relationship Id="rId4" Type="http://schemas.openxmlformats.org/officeDocument/2006/relationships/hyperlink" Target="http://www.google.nl/url?sa=i&amp;rct=j&amp;q=&amp;esrc=s&amp;source=images&amp;cd=&amp;cad=rja&amp;uact=8&amp;ved=0ahUKEwjak8Os8u3NAhVMBcAKHWhwDEUQjRwIBw&amp;url=http://nutritionfacts.org/video/hepatitis-e-virus-in-pork/&amp;bvm=bv.126130881,d.d24&amp;psig=AFQjCNHIhkWHTynEKMifRcRq6aGb4R5erg&amp;ust=1468411738783327" TargetMode="External"/><Relationship Id="rId9" Type="http://schemas.openxmlformats.org/officeDocument/2006/relationships/image" Target="../media/image93.jpeg"/></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www.google.nl/url?sa=i&amp;rct=j&amp;q=&amp;esrc=s&amp;source=images&amp;cd=&amp;cad=rja&amp;uact=8&amp;ved=0ahUKEwjLhsip2e3NAhUjK8AKHeFrA3wQjRwIBw&amp;url=http://www.werkenbijmumc.nl/&amp;psig=AFQjCNETSLboxE57lyoi-JWJbOIbm4xLAA&amp;ust=1468404946697148" TargetMode="Externa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8.xml"/><Relationship Id="rId5" Type="http://schemas.openxmlformats.org/officeDocument/2006/relationships/image" Target="../media/image76.png"/><Relationship Id="rId4" Type="http://schemas.openxmlformats.org/officeDocument/2006/relationships/hyperlink" Target="http://www.google.nl/url?sa=i&amp;rct=j&amp;q=&amp;esrc=s&amp;source=images&amp;cd=&amp;cad=rja&amp;uact=8&amp;ved=0ahUKEwjLhsip2e3NAhUjK8AKHeFrA3wQjRwIBw&amp;url=http://www.werkenbijmumc.nl/&amp;psig=AFQjCNETSLboxE57lyoi-JWJbOIbm4xLAA&amp;ust=1468404946697148"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8.xml"/><Relationship Id="rId5" Type="http://schemas.openxmlformats.org/officeDocument/2006/relationships/image" Target="../media/image76.png"/><Relationship Id="rId4" Type="http://schemas.openxmlformats.org/officeDocument/2006/relationships/hyperlink" Target="http://www.google.nl/url?sa=i&amp;rct=j&amp;q=&amp;esrc=s&amp;source=images&amp;cd=&amp;cad=rja&amp;uact=8&amp;ved=0ahUKEwjLhsip2e3NAhUjK8AKHeFrA3wQjRwIBw&amp;url=http://www.werkenbijmumc.nl/&amp;psig=AFQjCNETSLboxE57lyoi-JWJbOIbm4xLAA&amp;ust=1468404946697148"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www.google.nl/url?sa=i&amp;rct=j&amp;q=&amp;esrc=s&amp;source=images&amp;cd=&amp;cad=rja&amp;uact=8&amp;ved=0ahUKEwjLhsip2e3NAhUjK8AKHeFrA3wQjRwIBw&amp;url=http://www.werkenbijmumc.nl/&amp;psig=AFQjCNETSLboxE57lyoi-JWJbOIbm4xLAA&amp;ust=1468404946697148" TargetMode="Externa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www.google.nl/url?sa=i&amp;rct=j&amp;q=&amp;esrc=s&amp;source=images&amp;cd=&amp;cad=rja&amp;uact=8&amp;ved=0ahUKEwjLhsip2e3NAhUjK8AKHeFrA3wQjRwIBw&amp;url=http://www.werkenbijmumc.nl/&amp;psig=AFQjCNETSLboxE57lyoi-JWJbOIbm4xLAA&amp;ust=1468404946697148"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6.xm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6.xml"/><Relationship Id="rId4" Type="http://schemas.openxmlformats.org/officeDocument/2006/relationships/image" Target="../media/image101.jpeg"/></Relationships>
</file>

<file path=ppt/slides/_rels/slide9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7.xml"/><Relationship Id="rId5" Type="http://schemas.openxmlformats.org/officeDocument/2006/relationships/image" Target="../media/image102.jpeg"/><Relationship Id="rId4" Type="http://schemas.openxmlformats.org/officeDocument/2006/relationships/image" Target="../media/image101.jpeg"/></Relationships>
</file>

<file path=ppt/slides/_rels/slide9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57.xml"/><Relationship Id="rId5" Type="http://schemas.openxmlformats.org/officeDocument/2006/relationships/image" Target="../media/image99.png"/><Relationship Id="rId4" Type="http://schemas.openxmlformats.org/officeDocument/2006/relationships/image" Target="../media/image103.png"/></Relationships>
</file>

<file path=ppt/slides/_rels/slide9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1.jpeg"/><Relationship Id="rId1" Type="http://schemas.openxmlformats.org/officeDocument/2006/relationships/slideLayout" Target="../slideLayouts/slideLayout57.xml"/><Relationship Id="rId4" Type="http://schemas.openxmlformats.org/officeDocument/2006/relationships/image" Target="../media/image100.png"/></Relationships>
</file>

<file path=ppt/slides/_rels/slide9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2.xml"/><Relationship Id="rId5" Type="http://schemas.openxmlformats.org/officeDocument/2006/relationships/image" Target="../media/image104.png"/><Relationship Id="rId4" Type="http://schemas.openxmlformats.org/officeDocument/2006/relationships/image" Target="../media/image101.jpeg"/></Relationships>
</file>

<file path=ppt/slides/_rels/slide9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2.xml"/><Relationship Id="rId4" Type="http://schemas.openxmlformats.org/officeDocument/2006/relationships/image" Target="../media/image101.jpeg"/></Relationships>
</file>

<file path=ppt/slides/_rels/slide9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2.xml"/><Relationship Id="rId5" Type="http://schemas.openxmlformats.org/officeDocument/2006/relationships/image" Target="../media/image105.png"/><Relationship Id="rId4" Type="http://schemas.openxmlformats.org/officeDocument/2006/relationships/image" Target="../media/image101.jpeg"/></Relationships>
</file>

<file path=ppt/slides/_rels/slide9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7.xml"/><Relationship Id="rId4" Type="http://schemas.openxmlformats.org/officeDocument/2006/relationships/image" Target="../media/image10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NL" dirty="0" smtClean="0"/>
              <a:t>Symposium</a:t>
            </a:r>
            <a:endParaRPr lang="nl-NL" dirty="0"/>
          </a:p>
        </p:txBody>
      </p:sp>
      <p:sp>
        <p:nvSpPr>
          <p:cNvPr id="3" name="Subtitle 2"/>
          <p:cNvSpPr>
            <a:spLocks noGrp="1"/>
          </p:cNvSpPr>
          <p:nvPr>
            <p:ph type="subTitle" idx="1"/>
          </p:nvPr>
        </p:nvSpPr>
        <p:spPr/>
        <p:txBody>
          <a:bodyPr>
            <a:normAutofit lnSpcReduction="10000"/>
          </a:bodyPr>
          <a:lstStyle/>
          <a:p>
            <a:r>
              <a:rPr lang="nl-NL" dirty="0" smtClean="0"/>
              <a:t>25-jarig jubileum</a:t>
            </a:r>
            <a:br>
              <a:rPr lang="nl-NL" dirty="0" smtClean="0"/>
            </a:br>
            <a:endParaRPr lang="nl-NL" dirty="0" smtClean="0"/>
          </a:p>
          <a:p>
            <a:pPr algn="ctr"/>
            <a:r>
              <a:rPr lang="nl-NL" sz="2000" dirty="0" smtClean="0"/>
              <a:t>‘TOEKOMST NIERPATIËNT ZONDER INGRIJPENDE BEHANDELINGEN?’</a:t>
            </a:r>
          </a:p>
          <a:p>
            <a:pPr algn="ctr"/>
            <a:r>
              <a:rPr lang="nl-NL" sz="1800" i="1" dirty="0" smtClean="0"/>
              <a:t>Ontwikkelingen in de behandeling van nierpatiënten</a:t>
            </a:r>
          </a:p>
          <a:p>
            <a:endParaRPr lang="nl-NL" sz="2000" dirty="0"/>
          </a:p>
        </p:txBody>
      </p:sp>
      <p:pic>
        <p:nvPicPr>
          <p:cNvPr id="1026"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842" b="21461"/>
          <a:stretch/>
        </p:blipFill>
        <p:spPr bwMode="auto">
          <a:xfrm>
            <a:off x="153175" y="332656"/>
            <a:ext cx="8883321" cy="1136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clrChange>
              <a:clrFrom>
                <a:srgbClr val="FEFFFF"/>
              </a:clrFrom>
              <a:clrTo>
                <a:srgbClr val="FEFFFF">
                  <a:alpha val="0"/>
                </a:srgbClr>
              </a:clrTo>
            </a:clrChange>
            <a:extLst>
              <a:ext uri="{28A0092B-C50C-407E-A947-70E740481C1C}">
                <a14:useLocalDpi xmlns:a14="http://schemas.microsoft.com/office/drawing/2010/main" val="0"/>
              </a:ext>
            </a:extLst>
          </a:blip>
          <a:srcRect r="12023"/>
          <a:stretch/>
        </p:blipFill>
        <p:spPr bwMode="auto">
          <a:xfrm>
            <a:off x="7148294" y="3471457"/>
            <a:ext cx="1990653" cy="338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r>
              <a:rPr lang="nl-NL" smtClean="0"/>
              <a:t>NPV Roermond - Vrijdag 4 november 2016</a:t>
            </a:r>
            <a:endParaRPr lang="nl-NL"/>
          </a:p>
        </p:txBody>
      </p:sp>
    </p:spTree>
    <p:extLst>
      <p:ext uri="{BB962C8B-B14F-4D97-AF65-F5344CB8AC3E}">
        <p14:creationId xmlns:p14="http://schemas.microsoft.com/office/powerpoint/2010/main" val="20877329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29-11-2009 21_25_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363"/>
            <a:ext cx="9144000" cy="663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84384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6650" y="5934075"/>
            <a:ext cx="5467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jdelijke aanduiding voor dianummer 11"/>
          <p:cNvSpPr>
            <a:spLocks noGrp="1"/>
          </p:cNvSpPr>
          <p:nvPr>
            <p:ph type="sldNum" sz="quarter" idx="12"/>
          </p:nvPr>
        </p:nvSpPr>
        <p:spPr/>
        <p:txBody>
          <a:bodyPr/>
          <a:lstStyle/>
          <a:p>
            <a:fld id="{1586EC0B-462C-4B26-9DA8-A60AC3C5A127}" type="slidenum">
              <a:rPr lang="nl-NL" smtClean="0">
                <a:solidFill>
                  <a:prstClr val="black">
                    <a:tint val="75000"/>
                  </a:prstClr>
                </a:solidFill>
              </a:rPr>
              <a:pPr/>
              <a:t>100</a:t>
            </a:fld>
            <a:endParaRPr lang="nl-NL" dirty="0">
              <a:solidFill>
                <a:prstClr val="black">
                  <a:tint val="75000"/>
                </a:prstClr>
              </a:solidFill>
            </a:endParaRPr>
          </a:p>
        </p:txBody>
      </p:sp>
      <p:pic>
        <p:nvPicPr>
          <p:cNvPr id="3078" name="Afbeelding 6" descr="beeldmerk.jpg"/>
          <p:cNvPicPr>
            <a:picLocks noChangeAspect="1"/>
          </p:cNvPicPr>
          <p:nvPr/>
        </p:nvPicPr>
        <p:blipFill>
          <a:blip r:embed="rId4" cstate="print">
            <a:extLst>
              <a:ext uri="{28A0092B-C50C-407E-A947-70E740481C1C}">
                <a14:useLocalDpi xmlns:a14="http://schemas.microsoft.com/office/drawing/2010/main" val="0"/>
              </a:ext>
            </a:extLst>
          </a:blip>
          <a:srcRect l="6615" t="22391" r="6615" b="22391"/>
          <a:stretch>
            <a:fillRect/>
          </a:stretch>
        </p:blipFill>
        <p:spPr bwMode="auto">
          <a:xfrm>
            <a:off x="0" y="6165850"/>
            <a:ext cx="10890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kstvak 9"/>
          <p:cNvSpPr txBox="1">
            <a:spLocks noChangeArrowheads="1"/>
          </p:cNvSpPr>
          <p:nvPr/>
        </p:nvSpPr>
        <p:spPr bwMode="auto">
          <a:xfrm>
            <a:off x="4429124" y="6550223"/>
            <a:ext cx="4284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nl-NL" sz="1400" b="1" dirty="0" smtClean="0">
                <a:solidFill>
                  <a:srgbClr val="0070C0"/>
                </a:solidFill>
                <a:latin typeface="Verdana" pitchFamily="34" charset="0"/>
                <a:ea typeface="Verdana" pitchFamily="34" charset="0"/>
                <a:cs typeface="Verdana" pitchFamily="34" charset="0"/>
              </a:rPr>
              <a:t>Nierpatiënten Vereniging Nederland</a:t>
            </a:r>
            <a:endParaRPr lang="en-US" altLang="nl-NL" sz="1400" b="1" dirty="0">
              <a:solidFill>
                <a:srgbClr val="0070C0"/>
              </a:solidFill>
              <a:latin typeface="Verdana" pitchFamily="34" charset="0"/>
              <a:ea typeface="Verdana" pitchFamily="34" charset="0"/>
              <a:cs typeface="Verdana" pitchFamily="34" charset="0"/>
            </a:endParaRPr>
          </a:p>
        </p:txBody>
      </p:sp>
      <p:sp>
        <p:nvSpPr>
          <p:cNvPr id="2" name="Rechthoek 1"/>
          <p:cNvSpPr/>
          <p:nvPr/>
        </p:nvSpPr>
        <p:spPr>
          <a:xfrm>
            <a:off x="0" y="0"/>
            <a:ext cx="3472425" cy="400110"/>
          </a:xfrm>
          <a:prstGeom prst="rect">
            <a:avLst/>
          </a:prstGeom>
        </p:spPr>
        <p:txBody>
          <a:bodyPr wrap="none">
            <a:spAutoFit/>
          </a:bodyPr>
          <a:lstStyle/>
          <a:p>
            <a:r>
              <a:rPr lang="nl-NL" sz="2000" b="1" dirty="0" smtClean="0">
                <a:solidFill>
                  <a:prstClr val="white"/>
                </a:solidFill>
                <a:latin typeface="Verdana" pitchFamily="34" charset="0"/>
                <a:ea typeface="Verdana" pitchFamily="34" charset="0"/>
                <a:cs typeface="Verdana" pitchFamily="34" charset="0"/>
              </a:rPr>
              <a:t>25 jaar NPV </a:t>
            </a:r>
            <a:r>
              <a:rPr lang="nl-NL" sz="2000" b="1" dirty="0" err="1" smtClean="0">
                <a:solidFill>
                  <a:prstClr val="white"/>
                </a:solidFill>
                <a:latin typeface="Verdana" pitchFamily="34" charset="0"/>
                <a:ea typeface="Verdana" pitchFamily="34" charset="0"/>
                <a:cs typeface="Verdana" pitchFamily="34" charset="0"/>
              </a:rPr>
              <a:t>Roermond</a:t>
            </a:r>
            <a:endParaRPr lang="nl-NL" sz="2000" b="1" dirty="0">
              <a:solidFill>
                <a:prstClr val="white"/>
              </a:solidFill>
              <a:latin typeface="Verdana" pitchFamily="34" charset="0"/>
              <a:ea typeface="Verdana" pitchFamily="34" charset="0"/>
              <a:cs typeface="Verdana" pitchFamily="34" charset="0"/>
            </a:endParaRPr>
          </a:p>
        </p:txBody>
      </p:sp>
      <p:sp>
        <p:nvSpPr>
          <p:cNvPr id="10" name="Tekstvak 9"/>
          <p:cNvSpPr txBox="1"/>
          <p:nvPr/>
        </p:nvSpPr>
        <p:spPr>
          <a:xfrm>
            <a:off x="1115616" y="1196752"/>
            <a:ext cx="6336704" cy="400110"/>
          </a:xfrm>
          <a:prstGeom prst="rect">
            <a:avLst/>
          </a:prstGeom>
          <a:noFill/>
        </p:spPr>
        <p:txBody>
          <a:bodyPr wrap="square" rtlCol="0">
            <a:spAutoFit/>
          </a:bodyPr>
          <a:lstStyle/>
          <a:p>
            <a:pPr algn="ctr"/>
            <a:r>
              <a:rPr lang="nl-NL" sz="2000" b="1" dirty="0" smtClean="0">
                <a:solidFill>
                  <a:prstClr val="black"/>
                </a:solidFill>
                <a:latin typeface="Verdana" pitchFamily="34" charset="0"/>
                <a:ea typeface="Verdana" pitchFamily="34" charset="0"/>
                <a:cs typeface="Verdana" pitchFamily="34" charset="0"/>
              </a:rPr>
              <a:t>VOORTSCHRIJDENDE NIERZIEKTE</a:t>
            </a:r>
            <a:endParaRPr lang="nl-NL" sz="2000" b="1" dirty="0">
              <a:solidFill>
                <a:prstClr val="black"/>
              </a:solidFill>
              <a:latin typeface="Verdana" pitchFamily="34" charset="0"/>
              <a:ea typeface="Verdana" pitchFamily="34" charset="0"/>
              <a:cs typeface="Verdana" pitchFamily="34" charset="0"/>
            </a:endParaRPr>
          </a:p>
        </p:txBody>
      </p:sp>
      <p:sp>
        <p:nvSpPr>
          <p:cNvPr id="11" name="Tekstvak 10"/>
          <p:cNvSpPr txBox="1"/>
          <p:nvPr/>
        </p:nvSpPr>
        <p:spPr>
          <a:xfrm>
            <a:off x="179512" y="1844824"/>
            <a:ext cx="936104" cy="307777"/>
          </a:xfrm>
          <a:prstGeom prst="rect">
            <a:avLst/>
          </a:prstGeom>
          <a:noFill/>
        </p:spPr>
        <p:txBody>
          <a:bodyPr wrap="square" rtlCol="0">
            <a:spAutoFit/>
          </a:bodyPr>
          <a:lstStyle/>
          <a:p>
            <a:r>
              <a:rPr lang="nl-NL" sz="1400" dirty="0" smtClean="0">
                <a:solidFill>
                  <a:prstClr val="black"/>
                </a:solidFill>
                <a:latin typeface="Verdana" pitchFamily="34" charset="0"/>
                <a:ea typeface="Verdana" pitchFamily="34" charset="0"/>
                <a:cs typeface="Verdana" pitchFamily="34" charset="0"/>
              </a:rPr>
              <a:t>‘START’</a:t>
            </a:r>
            <a:endParaRPr lang="nl-NL" sz="1400" dirty="0">
              <a:solidFill>
                <a:prstClr val="black"/>
              </a:solidFill>
              <a:latin typeface="Verdana" pitchFamily="34" charset="0"/>
              <a:ea typeface="Verdana" pitchFamily="34" charset="0"/>
              <a:cs typeface="Verdana" pitchFamily="34" charset="0"/>
            </a:endParaRPr>
          </a:p>
        </p:txBody>
      </p:sp>
      <p:sp>
        <p:nvSpPr>
          <p:cNvPr id="13" name="Tekstvak 12"/>
          <p:cNvSpPr txBox="1"/>
          <p:nvPr/>
        </p:nvSpPr>
        <p:spPr>
          <a:xfrm>
            <a:off x="1331640" y="1844824"/>
            <a:ext cx="1512168" cy="307777"/>
          </a:xfrm>
          <a:prstGeom prst="rect">
            <a:avLst/>
          </a:prstGeom>
          <a:noFill/>
        </p:spPr>
        <p:txBody>
          <a:bodyPr wrap="square" rtlCol="0">
            <a:spAutoFit/>
          </a:bodyPr>
          <a:lstStyle/>
          <a:p>
            <a:r>
              <a:rPr lang="nl-NL" sz="1400" dirty="0" smtClean="0">
                <a:solidFill>
                  <a:prstClr val="black"/>
                </a:solidFill>
                <a:latin typeface="Verdana" pitchFamily="34" charset="0"/>
                <a:ea typeface="Verdana" pitchFamily="34" charset="0"/>
                <a:cs typeface="Verdana" pitchFamily="34" charset="0"/>
              </a:rPr>
              <a:t>NIERSCHADE</a:t>
            </a:r>
            <a:endParaRPr lang="nl-NL" sz="1400" dirty="0">
              <a:solidFill>
                <a:prstClr val="black"/>
              </a:solidFill>
              <a:latin typeface="Verdana" pitchFamily="34" charset="0"/>
              <a:ea typeface="Verdana" pitchFamily="34" charset="0"/>
              <a:cs typeface="Verdana" pitchFamily="34" charset="0"/>
            </a:endParaRPr>
          </a:p>
        </p:txBody>
      </p:sp>
      <p:sp>
        <p:nvSpPr>
          <p:cNvPr id="14" name="Tekstvak 13"/>
          <p:cNvSpPr txBox="1"/>
          <p:nvPr/>
        </p:nvSpPr>
        <p:spPr>
          <a:xfrm>
            <a:off x="4355976" y="1844824"/>
            <a:ext cx="1224136" cy="307777"/>
          </a:xfrm>
          <a:prstGeom prst="rect">
            <a:avLst/>
          </a:prstGeom>
          <a:noFill/>
        </p:spPr>
        <p:txBody>
          <a:bodyPr wrap="square" rtlCol="0">
            <a:spAutoFit/>
          </a:bodyPr>
          <a:lstStyle/>
          <a:p>
            <a:r>
              <a:rPr lang="nl-NL" sz="1400" dirty="0" smtClean="0">
                <a:solidFill>
                  <a:prstClr val="black"/>
                </a:solidFill>
                <a:latin typeface="Verdana" pitchFamily="34" charset="0"/>
                <a:ea typeface="Verdana" pitchFamily="34" charset="0"/>
                <a:cs typeface="Verdana" pitchFamily="34" charset="0"/>
              </a:rPr>
              <a:t>NIERFALEN</a:t>
            </a:r>
            <a:endParaRPr lang="nl-NL" sz="1400" dirty="0">
              <a:solidFill>
                <a:prstClr val="black"/>
              </a:solidFill>
              <a:latin typeface="Verdana" pitchFamily="34" charset="0"/>
              <a:ea typeface="Verdana" pitchFamily="34" charset="0"/>
              <a:cs typeface="Verdana" pitchFamily="34" charset="0"/>
            </a:endParaRPr>
          </a:p>
        </p:txBody>
      </p:sp>
      <p:sp>
        <p:nvSpPr>
          <p:cNvPr id="17" name="Tekstvak 16"/>
          <p:cNvSpPr txBox="1"/>
          <p:nvPr/>
        </p:nvSpPr>
        <p:spPr>
          <a:xfrm>
            <a:off x="7127776" y="1844824"/>
            <a:ext cx="2016224" cy="307777"/>
          </a:xfrm>
          <a:prstGeom prst="rect">
            <a:avLst/>
          </a:prstGeom>
          <a:noFill/>
        </p:spPr>
        <p:txBody>
          <a:bodyPr wrap="square" rtlCol="0">
            <a:spAutoFit/>
          </a:bodyPr>
          <a:lstStyle/>
          <a:p>
            <a:r>
              <a:rPr lang="nl-NL" sz="1400" dirty="0" smtClean="0">
                <a:solidFill>
                  <a:prstClr val="black"/>
                </a:solidFill>
                <a:latin typeface="Verdana" pitchFamily="34" charset="0"/>
                <a:ea typeface="Verdana" pitchFamily="34" charset="0"/>
                <a:cs typeface="Verdana" pitchFamily="34" charset="0"/>
              </a:rPr>
              <a:t>PALLIATIEVE FASE</a:t>
            </a:r>
            <a:endParaRPr lang="nl-NL" sz="1400" dirty="0">
              <a:solidFill>
                <a:prstClr val="black"/>
              </a:solidFill>
              <a:latin typeface="Verdana" pitchFamily="34" charset="0"/>
              <a:ea typeface="Verdana" pitchFamily="34" charset="0"/>
              <a:cs typeface="Verdana" pitchFamily="34" charset="0"/>
            </a:endParaRPr>
          </a:p>
        </p:txBody>
      </p:sp>
      <p:sp>
        <p:nvSpPr>
          <p:cNvPr id="29" name="PIJL-RECHTS 28"/>
          <p:cNvSpPr/>
          <p:nvPr/>
        </p:nvSpPr>
        <p:spPr>
          <a:xfrm>
            <a:off x="1331640" y="1700808"/>
            <a:ext cx="6480720" cy="144016"/>
          </a:xfrm>
          <a:prstGeom prst="rightArrow">
            <a:avLst/>
          </a:prstGeom>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Tree>
    <p:extLst>
      <p:ext uri="{BB962C8B-B14F-4D97-AF65-F5344CB8AC3E}">
        <p14:creationId xmlns:p14="http://schemas.microsoft.com/office/powerpoint/2010/main" val="1509968958"/>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6650" y="5934075"/>
            <a:ext cx="5467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jdelijke aanduiding voor dianummer 11"/>
          <p:cNvSpPr>
            <a:spLocks noGrp="1"/>
          </p:cNvSpPr>
          <p:nvPr>
            <p:ph type="sldNum" sz="quarter" idx="12"/>
          </p:nvPr>
        </p:nvSpPr>
        <p:spPr/>
        <p:txBody>
          <a:bodyPr/>
          <a:lstStyle/>
          <a:p>
            <a:fld id="{1586EC0B-462C-4B26-9DA8-A60AC3C5A127}" type="slidenum">
              <a:rPr lang="nl-NL" smtClean="0">
                <a:solidFill>
                  <a:prstClr val="black">
                    <a:tint val="75000"/>
                  </a:prstClr>
                </a:solidFill>
              </a:rPr>
              <a:pPr/>
              <a:t>101</a:t>
            </a:fld>
            <a:endParaRPr lang="nl-NL" dirty="0">
              <a:solidFill>
                <a:prstClr val="black">
                  <a:tint val="75000"/>
                </a:prstClr>
              </a:solidFill>
            </a:endParaRPr>
          </a:p>
        </p:txBody>
      </p:sp>
      <p:pic>
        <p:nvPicPr>
          <p:cNvPr id="3078" name="Afbeelding 6" descr="beeldmerk.jpg"/>
          <p:cNvPicPr>
            <a:picLocks noChangeAspect="1"/>
          </p:cNvPicPr>
          <p:nvPr/>
        </p:nvPicPr>
        <p:blipFill>
          <a:blip r:embed="rId4" cstate="print">
            <a:extLst>
              <a:ext uri="{28A0092B-C50C-407E-A947-70E740481C1C}">
                <a14:useLocalDpi xmlns:a14="http://schemas.microsoft.com/office/drawing/2010/main" val="0"/>
              </a:ext>
            </a:extLst>
          </a:blip>
          <a:srcRect l="6615" t="22391" r="6615" b="22391"/>
          <a:stretch>
            <a:fillRect/>
          </a:stretch>
        </p:blipFill>
        <p:spPr bwMode="auto">
          <a:xfrm>
            <a:off x="0" y="6165850"/>
            <a:ext cx="10890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kstvak 9"/>
          <p:cNvSpPr txBox="1">
            <a:spLocks noChangeArrowheads="1"/>
          </p:cNvSpPr>
          <p:nvPr/>
        </p:nvSpPr>
        <p:spPr bwMode="auto">
          <a:xfrm>
            <a:off x="4429124" y="6550223"/>
            <a:ext cx="4284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nl-NL" sz="1400" b="1" dirty="0" smtClean="0">
                <a:solidFill>
                  <a:srgbClr val="0070C0"/>
                </a:solidFill>
                <a:latin typeface="Verdana" pitchFamily="34" charset="0"/>
                <a:ea typeface="Verdana" pitchFamily="34" charset="0"/>
                <a:cs typeface="Verdana" pitchFamily="34" charset="0"/>
              </a:rPr>
              <a:t>Nierpatiënten Vereniging Nederland</a:t>
            </a:r>
            <a:endParaRPr lang="en-US" altLang="nl-NL" sz="1400" b="1" dirty="0">
              <a:solidFill>
                <a:srgbClr val="0070C0"/>
              </a:solidFill>
              <a:latin typeface="Verdana" pitchFamily="34" charset="0"/>
              <a:ea typeface="Verdana" pitchFamily="34" charset="0"/>
              <a:cs typeface="Verdana" pitchFamily="34" charset="0"/>
            </a:endParaRPr>
          </a:p>
        </p:txBody>
      </p:sp>
      <p:sp>
        <p:nvSpPr>
          <p:cNvPr id="2" name="Rechthoek 1"/>
          <p:cNvSpPr/>
          <p:nvPr/>
        </p:nvSpPr>
        <p:spPr>
          <a:xfrm>
            <a:off x="0" y="0"/>
            <a:ext cx="3472425" cy="400110"/>
          </a:xfrm>
          <a:prstGeom prst="rect">
            <a:avLst/>
          </a:prstGeom>
        </p:spPr>
        <p:txBody>
          <a:bodyPr wrap="none">
            <a:spAutoFit/>
          </a:bodyPr>
          <a:lstStyle/>
          <a:p>
            <a:r>
              <a:rPr lang="nl-NL" sz="2000" b="1" dirty="0" smtClean="0">
                <a:solidFill>
                  <a:prstClr val="white"/>
                </a:solidFill>
                <a:latin typeface="Verdana" pitchFamily="34" charset="0"/>
                <a:ea typeface="Verdana" pitchFamily="34" charset="0"/>
                <a:cs typeface="Verdana" pitchFamily="34" charset="0"/>
              </a:rPr>
              <a:t>25 jaar NPV </a:t>
            </a:r>
            <a:r>
              <a:rPr lang="nl-NL" sz="2000" b="1" dirty="0" err="1" smtClean="0">
                <a:solidFill>
                  <a:prstClr val="white"/>
                </a:solidFill>
                <a:latin typeface="Verdana" pitchFamily="34" charset="0"/>
                <a:ea typeface="Verdana" pitchFamily="34" charset="0"/>
                <a:cs typeface="Verdana" pitchFamily="34" charset="0"/>
              </a:rPr>
              <a:t>Roermond</a:t>
            </a:r>
            <a:endParaRPr lang="nl-NL" sz="2000" b="1" dirty="0">
              <a:solidFill>
                <a:prstClr val="white"/>
              </a:solidFill>
              <a:latin typeface="Verdana" pitchFamily="34" charset="0"/>
              <a:ea typeface="Verdana" pitchFamily="34" charset="0"/>
              <a:cs typeface="Verdana" pitchFamily="34" charset="0"/>
            </a:endParaRPr>
          </a:p>
        </p:txBody>
      </p:sp>
      <p:sp>
        <p:nvSpPr>
          <p:cNvPr id="10" name="Tekstvak 9"/>
          <p:cNvSpPr txBox="1"/>
          <p:nvPr/>
        </p:nvSpPr>
        <p:spPr>
          <a:xfrm>
            <a:off x="1115616" y="1196752"/>
            <a:ext cx="6336704" cy="400110"/>
          </a:xfrm>
          <a:prstGeom prst="rect">
            <a:avLst/>
          </a:prstGeom>
          <a:noFill/>
        </p:spPr>
        <p:txBody>
          <a:bodyPr wrap="square" rtlCol="0">
            <a:spAutoFit/>
          </a:bodyPr>
          <a:lstStyle/>
          <a:p>
            <a:pPr algn="ctr"/>
            <a:r>
              <a:rPr lang="nl-NL" sz="2000" b="1" dirty="0" smtClean="0">
                <a:solidFill>
                  <a:prstClr val="black"/>
                </a:solidFill>
                <a:latin typeface="Verdana" pitchFamily="34" charset="0"/>
                <a:ea typeface="Verdana" pitchFamily="34" charset="0"/>
                <a:cs typeface="Verdana" pitchFamily="34" charset="0"/>
              </a:rPr>
              <a:t>VOORTSCHRIJDENDE NIERZIEKTE</a:t>
            </a:r>
            <a:endParaRPr lang="nl-NL" sz="2000" b="1" dirty="0">
              <a:solidFill>
                <a:prstClr val="black"/>
              </a:solidFill>
              <a:latin typeface="Verdana" pitchFamily="34" charset="0"/>
              <a:ea typeface="Verdana" pitchFamily="34" charset="0"/>
              <a:cs typeface="Verdana" pitchFamily="34" charset="0"/>
            </a:endParaRPr>
          </a:p>
        </p:txBody>
      </p:sp>
      <p:sp>
        <p:nvSpPr>
          <p:cNvPr id="11" name="Tekstvak 10"/>
          <p:cNvSpPr txBox="1"/>
          <p:nvPr/>
        </p:nvSpPr>
        <p:spPr>
          <a:xfrm>
            <a:off x="179512" y="1844824"/>
            <a:ext cx="936104" cy="307777"/>
          </a:xfrm>
          <a:prstGeom prst="rect">
            <a:avLst/>
          </a:prstGeom>
          <a:noFill/>
        </p:spPr>
        <p:txBody>
          <a:bodyPr wrap="square" rtlCol="0">
            <a:spAutoFit/>
          </a:bodyPr>
          <a:lstStyle/>
          <a:p>
            <a:r>
              <a:rPr lang="nl-NL" sz="1400" dirty="0" smtClean="0">
                <a:solidFill>
                  <a:prstClr val="black"/>
                </a:solidFill>
                <a:latin typeface="Verdana" pitchFamily="34" charset="0"/>
                <a:ea typeface="Verdana" pitchFamily="34" charset="0"/>
                <a:cs typeface="Verdana" pitchFamily="34" charset="0"/>
              </a:rPr>
              <a:t>‘START’</a:t>
            </a:r>
            <a:endParaRPr lang="nl-NL" sz="1400" dirty="0">
              <a:solidFill>
                <a:prstClr val="black"/>
              </a:solidFill>
              <a:latin typeface="Verdana" pitchFamily="34" charset="0"/>
              <a:ea typeface="Verdana" pitchFamily="34" charset="0"/>
              <a:cs typeface="Verdana" pitchFamily="34" charset="0"/>
            </a:endParaRPr>
          </a:p>
        </p:txBody>
      </p:sp>
      <p:sp>
        <p:nvSpPr>
          <p:cNvPr id="13" name="Tekstvak 12"/>
          <p:cNvSpPr txBox="1"/>
          <p:nvPr/>
        </p:nvSpPr>
        <p:spPr>
          <a:xfrm>
            <a:off x="1331640" y="1844824"/>
            <a:ext cx="1512168" cy="307777"/>
          </a:xfrm>
          <a:prstGeom prst="rect">
            <a:avLst/>
          </a:prstGeom>
          <a:noFill/>
        </p:spPr>
        <p:txBody>
          <a:bodyPr wrap="square" rtlCol="0">
            <a:spAutoFit/>
          </a:bodyPr>
          <a:lstStyle/>
          <a:p>
            <a:r>
              <a:rPr lang="nl-NL" sz="1400" dirty="0" smtClean="0">
                <a:solidFill>
                  <a:prstClr val="black"/>
                </a:solidFill>
                <a:latin typeface="Verdana" pitchFamily="34" charset="0"/>
                <a:ea typeface="Verdana" pitchFamily="34" charset="0"/>
                <a:cs typeface="Verdana" pitchFamily="34" charset="0"/>
              </a:rPr>
              <a:t>NIERSCHADE</a:t>
            </a:r>
            <a:endParaRPr lang="nl-NL" sz="1400" dirty="0">
              <a:solidFill>
                <a:prstClr val="black"/>
              </a:solidFill>
              <a:latin typeface="Verdana" pitchFamily="34" charset="0"/>
              <a:ea typeface="Verdana" pitchFamily="34" charset="0"/>
              <a:cs typeface="Verdana" pitchFamily="34" charset="0"/>
            </a:endParaRPr>
          </a:p>
        </p:txBody>
      </p:sp>
      <p:sp>
        <p:nvSpPr>
          <p:cNvPr id="14" name="Tekstvak 13"/>
          <p:cNvSpPr txBox="1"/>
          <p:nvPr/>
        </p:nvSpPr>
        <p:spPr>
          <a:xfrm>
            <a:off x="4355976" y="1844824"/>
            <a:ext cx="1224136" cy="307777"/>
          </a:xfrm>
          <a:prstGeom prst="rect">
            <a:avLst/>
          </a:prstGeom>
          <a:noFill/>
        </p:spPr>
        <p:txBody>
          <a:bodyPr wrap="square" rtlCol="0">
            <a:spAutoFit/>
          </a:bodyPr>
          <a:lstStyle/>
          <a:p>
            <a:r>
              <a:rPr lang="nl-NL" sz="1400" dirty="0" smtClean="0">
                <a:solidFill>
                  <a:prstClr val="black"/>
                </a:solidFill>
                <a:latin typeface="Verdana" pitchFamily="34" charset="0"/>
                <a:ea typeface="Verdana" pitchFamily="34" charset="0"/>
                <a:cs typeface="Verdana" pitchFamily="34" charset="0"/>
              </a:rPr>
              <a:t>NIERFALEN</a:t>
            </a:r>
            <a:endParaRPr lang="nl-NL" sz="1400" dirty="0">
              <a:solidFill>
                <a:prstClr val="black"/>
              </a:solidFill>
              <a:latin typeface="Verdana" pitchFamily="34" charset="0"/>
              <a:ea typeface="Verdana" pitchFamily="34" charset="0"/>
              <a:cs typeface="Verdana" pitchFamily="34" charset="0"/>
            </a:endParaRPr>
          </a:p>
        </p:txBody>
      </p:sp>
      <p:sp>
        <p:nvSpPr>
          <p:cNvPr id="17" name="Tekstvak 16"/>
          <p:cNvSpPr txBox="1"/>
          <p:nvPr/>
        </p:nvSpPr>
        <p:spPr>
          <a:xfrm>
            <a:off x="7127776" y="1844824"/>
            <a:ext cx="2016224" cy="307777"/>
          </a:xfrm>
          <a:prstGeom prst="rect">
            <a:avLst/>
          </a:prstGeom>
          <a:noFill/>
        </p:spPr>
        <p:txBody>
          <a:bodyPr wrap="square" rtlCol="0">
            <a:spAutoFit/>
          </a:bodyPr>
          <a:lstStyle/>
          <a:p>
            <a:r>
              <a:rPr lang="nl-NL" sz="1400" dirty="0" smtClean="0">
                <a:solidFill>
                  <a:prstClr val="black"/>
                </a:solidFill>
                <a:latin typeface="Verdana" pitchFamily="34" charset="0"/>
                <a:ea typeface="Verdana" pitchFamily="34" charset="0"/>
                <a:cs typeface="Verdana" pitchFamily="34" charset="0"/>
              </a:rPr>
              <a:t>PALLIATIEVE FASE</a:t>
            </a:r>
            <a:endParaRPr lang="nl-NL" sz="1400" dirty="0">
              <a:solidFill>
                <a:prstClr val="black"/>
              </a:solidFill>
              <a:latin typeface="Verdana" pitchFamily="34" charset="0"/>
              <a:ea typeface="Verdana" pitchFamily="34" charset="0"/>
              <a:cs typeface="Verdana" pitchFamily="34" charset="0"/>
            </a:endParaRPr>
          </a:p>
        </p:txBody>
      </p:sp>
      <p:sp>
        <p:nvSpPr>
          <p:cNvPr id="29" name="PIJL-RECHTS 28"/>
          <p:cNvSpPr/>
          <p:nvPr/>
        </p:nvSpPr>
        <p:spPr>
          <a:xfrm>
            <a:off x="1331640" y="1700808"/>
            <a:ext cx="6480720" cy="144016"/>
          </a:xfrm>
          <a:prstGeom prst="rightArrow">
            <a:avLst/>
          </a:prstGeom>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38" name="Tekstvak 37"/>
          <p:cNvSpPr txBox="1"/>
          <p:nvPr/>
        </p:nvSpPr>
        <p:spPr>
          <a:xfrm>
            <a:off x="179512" y="2348880"/>
            <a:ext cx="8964488" cy="307777"/>
          </a:xfrm>
          <a:prstGeom prst="rect">
            <a:avLst/>
          </a:prstGeom>
          <a:solidFill>
            <a:schemeClr val="accent6">
              <a:lumMod val="40000"/>
              <a:lumOff val="60000"/>
              <a:alpha val="70000"/>
            </a:schemeClr>
          </a:solidFill>
          <a:ln w="19050">
            <a:solidFill>
              <a:schemeClr val="tx1"/>
            </a:solidFill>
          </a:ln>
          <a:scene3d>
            <a:camera prst="orthographicFront"/>
            <a:lightRig rig="threePt" dir="t"/>
          </a:scene3d>
          <a:sp3d>
            <a:bevelB w="12700"/>
          </a:sp3d>
        </p:spPr>
        <p:txBody>
          <a:bodyPr wrap="square" rtlCol="0">
            <a:spAutoFit/>
          </a:bodyPr>
          <a:lstStyle/>
          <a:p>
            <a:pPr algn="ctr"/>
            <a:r>
              <a:rPr lang="nl-NL" sz="1400" b="1" dirty="0" smtClean="0">
                <a:solidFill>
                  <a:prstClr val="black"/>
                </a:solidFill>
                <a:latin typeface="Verdana" pitchFamily="34" charset="0"/>
                <a:ea typeface="Verdana" pitchFamily="34" charset="0"/>
                <a:cs typeface="Verdana" pitchFamily="34" charset="0"/>
              </a:rPr>
              <a:t>DRIE GOEDE VRAGEN </a:t>
            </a:r>
            <a:r>
              <a:rPr lang="nl-NL" sz="1400" b="1" dirty="0" smtClean="0">
                <a:solidFill>
                  <a:prstClr val="black"/>
                </a:solidFill>
                <a:latin typeface="Verdana" pitchFamily="34" charset="0"/>
                <a:ea typeface="Verdana" pitchFamily="34" charset="0"/>
                <a:cs typeface="Verdana" pitchFamily="34" charset="0"/>
                <a:sym typeface="Wingdings" pitchFamily="2" charset="2"/>
              </a:rPr>
              <a:t> SAMEN BESLISSEN</a:t>
            </a:r>
            <a:endParaRPr lang="nl-NL" sz="1400" b="1"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8786487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Gekromde PIJL-LINKS 53"/>
          <p:cNvSpPr/>
          <p:nvPr/>
        </p:nvSpPr>
        <p:spPr>
          <a:xfrm rot="19129612">
            <a:off x="6154759" y="3272729"/>
            <a:ext cx="720080" cy="2016224"/>
          </a:xfrm>
          <a:prstGeom prst="curvedLeftArrow">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black"/>
              </a:solidFill>
            </a:endParaRPr>
          </a:p>
        </p:txBody>
      </p:sp>
      <p:pic>
        <p:nvPicPr>
          <p:cNvPr id="307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6650" y="5934075"/>
            <a:ext cx="5467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jdelijke aanduiding voor dianummer 11"/>
          <p:cNvSpPr>
            <a:spLocks noGrp="1"/>
          </p:cNvSpPr>
          <p:nvPr>
            <p:ph type="sldNum" sz="quarter" idx="12"/>
          </p:nvPr>
        </p:nvSpPr>
        <p:spPr/>
        <p:txBody>
          <a:bodyPr/>
          <a:lstStyle/>
          <a:p>
            <a:fld id="{1586EC0B-462C-4B26-9DA8-A60AC3C5A127}" type="slidenum">
              <a:rPr lang="nl-NL" smtClean="0">
                <a:solidFill>
                  <a:prstClr val="black">
                    <a:tint val="75000"/>
                  </a:prstClr>
                </a:solidFill>
              </a:rPr>
              <a:pPr/>
              <a:t>102</a:t>
            </a:fld>
            <a:endParaRPr lang="nl-NL" dirty="0">
              <a:solidFill>
                <a:prstClr val="black">
                  <a:tint val="75000"/>
                </a:prstClr>
              </a:solidFill>
            </a:endParaRPr>
          </a:p>
        </p:txBody>
      </p:sp>
      <p:pic>
        <p:nvPicPr>
          <p:cNvPr id="3078" name="Afbeelding 6" descr="beeldmerk.jpg"/>
          <p:cNvPicPr>
            <a:picLocks noChangeAspect="1"/>
          </p:cNvPicPr>
          <p:nvPr/>
        </p:nvPicPr>
        <p:blipFill>
          <a:blip r:embed="rId4" cstate="print">
            <a:extLst>
              <a:ext uri="{28A0092B-C50C-407E-A947-70E740481C1C}">
                <a14:useLocalDpi xmlns:a14="http://schemas.microsoft.com/office/drawing/2010/main" val="0"/>
              </a:ext>
            </a:extLst>
          </a:blip>
          <a:srcRect l="6615" t="22391" r="6615" b="22391"/>
          <a:stretch>
            <a:fillRect/>
          </a:stretch>
        </p:blipFill>
        <p:spPr bwMode="auto">
          <a:xfrm>
            <a:off x="0" y="6165850"/>
            <a:ext cx="10890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kstvak 9"/>
          <p:cNvSpPr txBox="1">
            <a:spLocks noChangeArrowheads="1"/>
          </p:cNvSpPr>
          <p:nvPr/>
        </p:nvSpPr>
        <p:spPr bwMode="auto">
          <a:xfrm>
            <a:off x="4429124" y="6550223"/>
            <a:ext cx="4284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nl-NL" sz="1400" b="1" dirty="0" smtClean="0">
                <a:solidFill>
                  <a:srgbClr val="0070C0"/>
                </a:solidFill>
                <a:latin typeface="Verdana" pitchFamily="34" charset="0"/>
                <a:ea typeface="Verdana" pitchFamily="34" charset="0"/>
                <a:cs typeface="Verdana" pitchFamily="34" charset="0"/>
              </a:rPr>
              <a:t>Nierpatiënten Vereniging Nederland</a:t>
            </a:r>
            <a:endParaRPr lang="en-US" altLang="nl-NL" sz="1400" b="1" dirty="0">
              <a:solidFill>
                <a:srgbClr val="0070C0"/>
              </a:solidFill>
              <a:latin typeface="Verdana" pitchFamily="34" charset="0"/>
              <a:ea typeface="Verdana" pitchFamily="34" charset="0"/>
              <a:cs typeface="Verdana" pitchFamily="34" charset="0"/>
            </a:endParaRPr>
          </a:p>
        </p:txBody>
      </p:sp>
      <p:sp>
        <p:nvSpPr>
          <p:cNvPr id="2" name="Rechthoek 1"/>
          <p:cNvSpPr/>
          <p:nvPr/>
        </p:nvSpPr>
        <p:spPr>
          <a:xfrm>
            <a:off x="0" y="0"/>
            <a:ext cx="3472425" cy="400110"/>
          </a:xfrm>
          <a:prstGeom prst="rect">
            <a:avLst/>
          </a:prstGeom>
        </p:spPr>
        <p:txBody>
          <a:bodyPr wrap="none">
            <a:spAutoFit/>
          </a:bodyPr>
          <a:lstStyle/>
          <a:p>
            <a:r>
              <a:rPr lang="nl-NL" sz="2000" b="1" dirty="0" smtClean="0">
                <a:solidFill>
                  <a:prstClr val="white"/>
                </a:solidFill>
                <a:latin typeface="Verdana" pitchFamily="34" charset="0"/>
                <a:ea typeface="Verdana" pitchFamily="34" charset="0"/>
                <a:cs typeface="Verdana" pitchFamily="34" charset="0"/>
              </a:rPr>
              <a:t>25 jaar NPV </a:t>
            </a:r>
            <a:r>
              <a:rPr lang="nl-NL" sz="2000" b="1" dirty="0" err="1" smtClean="0">
                <a:solidFill>
                  <a:prstClr val="white"/>
                </a:solidFill>
                <a:latin typeface="Verdana" pitchFamily="34" charset="0"/>
                <a:ea typeface="Verdana" pitchFamily="34" charset="0"/>
                <a:cs typeface="Verdana" pitchFamily="34" charset="0"/>
              </a:rPr>
              <a:t>Roermond</a:t>
            </a:r>
            <a:endParaRPr lang="nl-NL" sz="2000" b="1" dirty="0">
              <a:solidFill>
                <a:prstClr val="white"/>
              </a:solidFill>
              <a:latin typeface="Verdana" pitchFamily="34" charset="0"/>
              <a:ea typeface="Verdana" pitchFamily="34" charset="0"/>
              <a:cs typeface="Verdana" pitchFamily="34" charset="0"/>
            </a:endParaRPr>
          </a:p>
        </p:txBody>
      </p:sp>
      <p:sp>
        <p:nvSpPr>
          <p:cNvPr id="10" name="Tekstvak 9"/>
          <p:cNvSpPr txBox="1"/>
          <p:nvPr/>
        </p:nvSpPr>
        <p:spPr>
          <a:xfrm>
            <a:off x="1115616" y="1196752"/>
            <a:ext cx="6336704" cy="400110"/>
          </a:xfrm>
          <a:prstGeom prst="rect">
            <a:avLst/>
          </a:prstGeom>
          <a:noFill/>
        </p:spPr>
        <p:txBody>
          <a:bodyPr wrap="square" rtlCol="0">
            <a:spAutoFit/>
          </a:bodyPr>
          <a:lstStyle/>
          <a:p>
            <a:pPr algn="ctr"/>
            <a:r>
              <a:rPr lang="nl-NL" sz="2000" b="1" dirty="0" smtClean="0">
                <a:solidFill>
                  <a:prstClr val="black"/>
                </a:solidFill>
                <a:latin typeface="Verdana" pitchFamily="34" charset="0"/>
                <a:ea typeface="Verdana" pitchFamily="34" charset="0"/>
                <a:cs typeface="Verdana" pitchFamily="34" charset="0"/>
              </a:rPr>
              <a:t>VOORTSCHRIJDENDE NIERZIEKTE</a:t>
            </a:r>
            <a:endParaRPr lang="nl-NL" sz="2000" b="1" dirty="0">
              <a:solidFill>
                <a:prstClr val="black"/>
              </a:solidFill>
              <a:latin typeface="Verdana" pitchFamily="34" charset="0"/>
              <a:ea typeface="Verdana" pitchFamily="34" charset="0"/>
              <a:cs typeface="Verdana" pitchFamily="34" charset="0"/>
            </a:endParaRPr>
          </a:p>
        </p:txBody>
      </p:sp>
      <p:sp>
        <p:nvSpPr>
          <p:cNvPr id="11" name="Tekstvak 10"/>
          <p:cNvSpPr txBox="1"/>
          <p:nvPr/>
        </p:nvSpPr>
        <p:spPr>
          <a:xfrm>
            <a:off x="179512" y="1844824"/>
            <a:ext cx="936104" cy="307777"/>
          </a:xfrm>
          <a:prstGeom prst="rect">
            <a:avLst/>
          </a:prstGeom>
          <a:noFill/>
        </p:spPr>
        <p:txBody>
          <a:bodyPr wrap="square" rtlCol="0">
            <a:spAutoFit/>
          </a:bodyPr>
          <a:lstStyle/>
          <a:p>
            <a:r>
              <a:rPr lang="nl-NL" sz="1400" dirty="0" smtClean="0">
                <a:solidFill>
                  <a:prstClr val="black"/>
                </a:solidFill>
                <a:latin typeface="Verdana" pitchFamily="34" charset="0"/>
                <a:ea typeface="Verdana" pitchFamily="34" charset="0"/>
                <a:cs typeface="Verdana" pitchFamily="34" charset="0"/>
              </a:rPr>
              <a:t>‘START’</a:t>
            </a:r>
            <a:endParaRPr lang="nl-NL" sz="1400" dirty="0">
              <a:solidFill>
                <a:prstClr val="black"/>
              </a:solidFill>
              <a:latin typeface="Verdana" pitchFamily="34" charset="0"/>
              <a:ea typeface="Verdana" pitchFamily="34" charset="0"/>
              <a:cs typeface="Verdana" pitchFamily="34" charset="0"/>
            </a:endParaRPr>
          </a:p>
        </p:txBody>
      </p:sp>
      <p:sp>
        <p:nvSpPr>
          <p:cNvPr id="13" name="Tekstvak 12"/>
          <p:cNvSpPr txBox="1"/>
          <p:nvPr/>
        </p:nvSpPr>
        <p:spPr>
          <a:xfrm>
            <a:off x="1331640" y="1844824"/>
            <a:ext cx="1512168" cy="307777"/>
          </a:xfrm>
          <a:prstGeom prst="rect">
            <a:avLst/>
          </a:prstGeom>
          <a:noFill/>
        </p:spPr>
        <p:txBody>
          <a:bodyPr wrap="square" rtlCol="0">
            <a:spAutoFit/>
          </a:bodyPr>
          <a:lstStyle/>
          <a:p>
            <a:r>
              <a:rPr lang="nl-NL" sz="1400" dirty="0" smtClean="0">
                <a:solidFill>
                  <a:prstClr val="black"/>
                </a:solidFill>
                <a:latin typeface="Verdana" pitchFamily="34" charset="0"/>
                <a:ea typeface="Verdana" pitchFamily="34" charset="0"/>
                <a:cs typeface="Verdana" pitchFamily="34" charset="0"/>
              </a:rPr>
              <a:t>NIERSCHADE</a:t>
            </a:r>
            <a:endParaRPr lang="nl-NL" sz="1400" dirty="0">
              <a:solidFill>
                <a:prstClr val="black"/>
              </a:solidFill>
              <a:latin typeface="Verdana" pitchFamily="34" charset="0"/>
              <a:ea typeface="Verdana" pitchFamily="34" charset="0"/>
              <a:cs typeface="Verdana" pitchFamily="34" charset="0"/>
            </a:endParaRPr>
          </a:p>
        </p:txBody>
      </p:sp>
      <p:sp>
        <p:nvSpPr>
          <p:cNvPr id="14" name="Tekstvak 13"/>
          <p:cNvSpPr txBox="1"/>
          <p:nvPr/>
        </p:nvSpPr>
        <p:spPr>
          <a:xfrm>
            <a:off x="4355976" y="1844824"/>
            <a:ext cx="1224136" cy="307777"/>
          </a:xfrm>
          <a:prstGeom prst="rect">
            <a:avLst/>
          </a:prstGeom>
          <a:noFill/>
        </p:spPr>
        <p:txBody>
          <a:bodyPr wrap="square" rtlCol="0">
            <a:spAutoFit/>
          </a:bodyPr>
          <a:lstStyle/>
          <a:p>
            <a:r>
              <a:rPr lang="nl-NL" sz="1400" dirty="0" smtClean="0">
                <a:solidFill>
                  <a:prstClr val="black"/>
                </a:solidFill>
                <a:latin typeface="Verdana" pitchFamily="34" charset="0"/>
                <a:ea typeface="Verdana" pitchFamily="34" charset="0"/>
                <a:cs typeface="Verdana" pitchFamily="34" charset="0"/>
              </a:rPr>
              <a:t>NIERFALEN</a:t>
            </a:r>
            <a:endParaRPr lang="nl-NL" sz="1400" dirty="0">
              <a:solidFill>
                <a:prstClr val="black"/>
              </a:solidFill>
              <a:latin typeface="Verdana" pitchFamily="34" charset="0"/>
              <a:ea typeface="Verdana" pitchFamily="34" charset="0"/>
              <a:cs typeface="Verdana" pitchFamily="34" charset="0"/>
            </a:endParaRPr>
          </a:p>
        </p:txBody>
      </p:sp>
      <p:sp>
        <p:nvSpPr>
          <p:cNvPr id="17" name="Tekstvak 16"/>
          <p:cNvSpPr txBox="1"/>
          <p:nvPr/>
        </p:nvSpPr>
        <p:spPr>
          <a:xfrm>
            <a:off x="7127776" y="1844824"/>
            <a:ext cx="2016224" cy="307777"/>
          </a:xfrm>
          <a:prstGeom prst="rect">
            <a:avLst/>
          </a:prstGeom>
          <a:noFill/>
        </p:spPr>
        <p:txBody>
          <a:bodyPr wrap="square" rtlCol="0">
            <a:spAutoFit/>
          </a:bodyPr>
          <a:lstStyle/>
          <a:p>
            <a:r>
              <a:rPr lang="nl-NL" sz="1400" dirty="0" smtClean="0">
                <a:solidFill>
                  <a:prstClr val="black"/>
                </a:solidFill>
                <a:latin typeface="Verdana" pitchFamily="34" charset="0"/>
                <a:ea typeface="Verdana" pitchFamily="34" charset="0"/>
                <a:cs typeface="Verdana" pitchFamily="34" charset="0"/>
              </a:rPr>
              <a:t>PALLIATIEVE FASE</a:t>
            </a:r>
            <a:endParaRPr lang="nl-NL" sz="1400" dirty="0">
              <a:solidFill>
                <a:prstClr val="black"/>
              </a:solidFill>
              <a:latin typeface="Verdana" pitchFamily="34" charset="0"/>
              <a:ea typeface="Verdana" pitchFamily="34" charset="0"/>
              <a:cs typeface="Verdana" pitchFamily="34" charset="0"/>
            </a:endParaRPr>
          </a:p>
        </p:txBody>
      </p:sp>
      <p:sp>
        <p:nvSpPr>
          <p:cNvPr id="18" name="Tekstvak 17"/>
          <p:cNvSpPr txBox="1"/>
          <p:nvPr/>
        </p:nvSpPr>
        <p:spPr>
          <a:xfrm>
            <a:off x="323528" y="3212976"/>
            <a:ext cx="3024336" cy="307777"/>
          </a:xfrm>
          <a:prstGeom prst="rect">
            <a:avLst/>
          </a:prstGeom>
          <a:noFill/>
          <a:ln>
            <a:solidFill>
              <a:schemeClr val="tx1"/>
            </a:solidFill>
          </a:ln>
        </p:spPr>
        <p:txBody>
          <a:bodyPr wrap="square" rtlCol="0">
            <a:spAutoFit/>
          </a:bodyPr>
          <a:lstStyle/>
          <a:p>
            <a:r>
              <a:rPr lang="nl-NL" sz="1400" dirty="0" smtClean="0">
                <a:solidFill>
                  <a:prstClr val="black"/>
                </a:solidFill>
                <a:latin typeface="Verdana" pitchFamily="34" charset="0"/>
                <a:ea typeface="Verdana" pitchFamily="34" charset="0"/>
                <a:cs typeface="Verdana" pitchFamily="34" charset="0"/>
              </a:rPr>
              <a:t>Richtlijn chronische nierschade</a:t>
            </a:r>
            <a:endParaRPr lang="nl-NL" sz="1400" dirty="0">
              <a:solidFill>
                <a:prstClr val="black"/>
              </a:solidFill>
              <a:latin typeface="Verdana" pitchFamily="34" charset="0"/>
              <a:ea typeface="Verdana" pitchFamily="34" charset="0"/>
              <a:cs typeface="Verdana" pitchFamily="34" charset="0"/>
            </a:endParaRPr>
          </a:p>
        </p:txBody>
      </p:sp>
      <p:sp>
        <p:nvSpPr>
          <p:cNvPr id="29" name="PIJL-RECHTS 28"/>
          <p:cNvSpPr/>
          <p:nvPr/>
        </p:nvSpPr>
        <p:spPr>
          <a:xfrm>
            <a:off x="1331640" y="1700808"/>
            <a:ext cx="6480720" cy="144016"/>
          </a:xfrm>
          <a:prstGeom prst="rightArrow">
            <a:avLst/>
          </a:prstGeom>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30" name="Tekstvak 29"/>
          <p:cNvSpPr txBox="1"/>
          <p:nvPr/>
        </p:nvSpPr>
        <p:spPr>
          <a:xfrm>
            <a:off x="3491880" y="3068960"/>
            <a:ext cx="3096344" cy="523220"/>
          </a:xfrm>
          <a:prstGeom prst="rect">
            <a:avLst/>
          </a:prstGeom>
          <a:noFill/>
          <a:ln>
            <a:solidFill>
              <a:schemeClr val="tx1"/>
            </a:solidFill>
          </a:ln>
        </p:spPr>
        <p:txBody>
          <a:bodyPr wrap="square" rtlCol="0">
            <a:spAutoFit/>
          </a:bodyPr>
          <a:lstStyle/>
          <a:p>
            <a:r>
              <a:rPr lang="nl-NL" sz="1400" dirty="0" smtClean="0">
                <a:solidFill>
                  <a:prstClr val="black"/>
                </a:solidFill>
                <a:latin typeface="Verdana" pitchFamily="34" charset="0"/>
                <a:ea typeface="Verdana" pitchFamily="34" charset="0"/>
                <a:cs typeface="Verdana" pitchFamily="34" charset="0"/>
              </a:rPr>
              <a:t>Richtlijn Nierfunctievervangende behandeling, wel of niet</a:t>
            </a:r>
            <a:endParaRPr lang="nl-NL" sz="1400" dirty="0">
              <a:solidFill>
                <a:prstClr val="black"/>
              </a:solidFill>
              <a:latin typeface="Verdana" pitchFamily="34" charset="0"/>
              <a:ea typeface="Verdana" pitchFamily="34" charset="0"/>
              <a:cs typeface="Verdana" pitchFamily="34" charset="0"/>
            </a:endParaRPr>
          </a:p>
        </p:txBody>
      </p:sp>
      <p:sp>
        <p:nvSpPr>
          <p:cNvPr id="32" name="Tekstvak 31"/>
          <p:cNvSpPr txBox="1"/>
          <p:nvPr/>
        </p:nvSpPr>
        <p:spPr>
          <a:xfrm>
            <a:off x="4572000" y="3861048"/>
            <a:ext cx="2016224" cy="307777"/>
          </a:xfrm>
          <a:prstGeom prst="rect">
            <a:avLst/>
          </a:prstGeom>
          <a:noFill/>
          <a:ln>
            <a:solidFill>
              <a:schemeClr val="tx1"/>
            </a:solidFill>
          </a:ln>
        </p:spPr>
        <p:txBody>
          <a:bodyPr wrap="square" rtlCol="0">
            <a:spAutoFit/>
          </a:bodyPr>
          <a:lstStyle/>
          <a:p>
            <a:r>
              <a:rPr lang="nl-NL" sz="1400" dirty="0" smtClean="0">
                <a:solidFill>
                  <a:prstClr val="black"/>
                </a:solidFill>
                <a:latin typeface="Verdana" pitchFamily="34" charset="0"/>
                <a:ea typeface="Verdana" pitchFamily="34" charset="0"/>
                <a:cs typeface="Verdana" pitchFamily="34" charset="0"/>
              </a:rPr>
              <a:t>Med. </a:t>
            </a:r>
            <a:r>
              <a:rPr lang="nl-NL" sz="1400" dirty="0" err="1" smtClean="0">
                <a:solidFill>
                  <a:prstClr val="black"/>
                </a:solidFill>
                <a:latin typeface="Verdana" pitchFamily="34" charset="0"/>
                <a:ea typeface="Verdana" pitchFamily="34" charset="0"/>
                <a:cs typeface="Verdana" pitchFamily="34" charset="0"/>
              </a:rPr>
              <a:t>Spec</a:t>
            </a:r>
            <a:r>
              <a:rPr lang="nl-NL" sz="1400" dirty="0" smtClean="0">
                <a:solidFill>
                  <a:prstClr val="black"/>
                </a:solidFill>
                <a:latin typeface="Verdana" pitchFamily="34" charset="0"/>
                <a:ea typeface="Verdana" pitchFamily="34" charset="0"/>
                <a:cs typeface="Verdana" pitchFamily="34" charset="0"/>
              </a:rPr>
              <a:t>. richtlijn</a:t>
            </a:r>
            <a:endParaRPr lang="nl-NL" sz="1400" dirty="0">
              <a:solidFill>
                <a:prstClr val="black"/>
              </a:solidFill>
              <a:latin typeface="Verdana" pitchFamily="34" charset="0"/>
              <a:ea typeface="Verdana" pitchFamily="34" charset="0"/>
              <a:cs typeface="Verdana" pitchFamily="34" charset="0"/>
            </a:endParaRPr>
          </a:p>
        </p:txBody>
      </p:sp>
      <p:cxnSp>
        <p:nvCxnSpPr>
          <p:cNvPr id="43" name="Rechte verbindingslijn met pijl 42"/>
          <p:cNvCxnSpPr/>
          <p:nvPr/>
        </p:nvCxnSpPr>
        <p:spPr>
          <a:xfrm>
            <a:off x="5076056" y="3573016"/>
            <a:ext cx="0" cy="2880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kstvak 44"/>
          <p:cNvSpPr txBox="1"/>
          <p:nvPr/>
        </p:nvSpPr>
        <p:spPr>
          <a:xfrm>
            <a:off x="5220072" y="4509120"/>
            <a:ext cx="1368152" cy="307777"/>
          </a:xfrm>
          <a:prstGeom prst="rect">
            <a:avLst/>
          </a:prstGeom>
          <a:solidFill>
            <a:schemeClr val="accent6">
              <a:lumMod val="40000"/>
              <a:lumOff val="60000"/>
              <a:alpha val="70000"/>
            </a:schemeClr>
          </a:solidFill>
          <a:ln>
            <a:solidFill>
              <a:schemeClr val="tx1"/>
            </a:solidFill>
          </a:ln>
        </p:spPr>
        <p:txBody>
          <a:bodyPr wrap="square" rtlCol="0">
            <a:spAutoFit/>
          </a:bodyPr>
          <a:lstStyle/>
          <a:p>
            <a:r>
              <a:rPr lang="nl-NL" sz="1400" dirty="0" err="1" smtClean="0">
                <a:solidFill>
                  <a:prstClr val="black"/>
                </a:solidFill>
                <a:latin typeface="Verdana" pitchFamily="34" charset="0"/>
                <a:ea typeface="Verdana" pitchFamily="34" charset="0"/>
                <a:cs typeface="Verdana" pitchFamily="34" charset="0"/>
              </a:rPr>
              <a:t>Option</a:t>
            </a:r>
            <a:r>
              <a:rPr lang="nl-NL" sz="1400" dirty="0" smtClean="0">
                <a:solidFill>
                  <a:prstClr val="black"/>
                </a:solidFill>
                <a:latin typeface="Verdana" pitchFamily="34" charset="0"/>
                <a:ea typeface="Verdana" pitchFamily="34" charset="0"/>
                <a:cs typeface="Verdana" pitchFamily="34" charset="0"/>
              </a:rPr>
              <a:t> </a:t>
            </a:r>
            <a:r>
              <a:rPr lang="nl-NL" sz="1400" dirty="0" err="1" smtClean="0">
                <a:solidFill>
                  <a:prstClr val="black"/>
                </a:solidFill>
                <a:latin typeface="Verdana" pitchFamily="34" charset="0"/>
                <a:ea typeface="Verdana" pitchFamily="34" charset="0"/>
                <a:cs typeface="Verdana" pitchFamily="34" charset="0"/>
              </a:rPr>
              <a:t>Grid</a:t>
            </a:r>
            <a:r>
              <a:rPr lang="nl-NL" sz="1400" dirty="0" smtClean="0">
                <a:solidFill>
                  <a:prstClr val="black"/>
                </a:solidFill>
                <a:latin typeface="Verdana" pitchFamily="34" charset="0"/>
                <a:ea typeface="Verdana" pitchFamily="34" charset="0"/>
                <a:cs typeface="Verdana" pitchFamily="34" charset="0"/>
              </a:rPr>
              <a:t> </a:t>
            </a:r>
            <a:endParaRPr lang="nl-NL" sz="1400" dirty="0">
              <a:solidFill>
                <a:prstClr val="black"/>
              </a:solidFill>
              <a:latin typeface="Verdana" pitchFamily="34" charset="0"/>
              <a:ea typeface="Verdana" pitchFamily="34" charset="0"/>
              <a:cs typeface="Verdana" pitchFamily="34" charset="0"/>
            </a:endParaRPr>
          </a:p>
        </p:txBody>
      </p:sp>
      <p:sp>
        <p:nvSpPr>
          <p:cNvPr id="46" name="Tekstvak 45"/>
          <p:cNvSpPr txBox="1"/>
          <p:nvPr/>
        </p:nvSpPr>
        <p:spPr>
          <a:xfrm>
            <a:off x="5292080" y="5157192"/>
            <a:ext cx="1296144" cy="307777"/>
          </a:xfrm>
          <a:prstGeom prst="rect">
            <a:avLst/>
          </a:prstGeom>
          <a:solidFill>
            <a:schemeClr val="accent6">
              <a:lumMod val="40000"/>
              <a:lumOff val="60000"/>
              <a:alpha val="70000"/>
            </a:schemeClr>
          </a:solidFill>
          <a:ln>
            <a:solidFill>
              <a:schemeClr val="tx1"/>
            </a:solidFill>
          </a:ln>
        </p:spPr>
        <p:txBody>
          <a:bodyPr wrap="square" rtlCol="0">
            <a:spAutoFit/>
          </a:bodyPr>
          <a:lstStyle/>
          <a:p>
            <a:r>
              <a:rPr lang="nl-NL" sz="1400" dirty="0" smtClean="0">
                <a:solidFill>
                  <a:prstClr val="black"/>
                </a:solidFill>
                <a:latin typeface="Verdana" pitchFamily="34" charset="0"/>
                <a:ea typeface="Verdana" pitchFamily="34" charset="0"/>
                <a:cs typeface="Verdana" pitchFamily="34" charset="0"/>
              </a:rPr>
              <a:t>Keuzehulp</a:t>
            </a:r>
            <a:endParaRPr lang="nl-NL" sz="1400" dirty="0">
              <a:solidFill>
                <a:prstClr val="black"/>
              </a:solidFill>
              <a:latin typeface="Verdana" pitchFamily="34" charset="0"/>
              <a:ea typeface="Verdana" pitchFamily="34" charset="0"/>
              <a:cs typeface="Verdana" pitchFamily="34" charset="0"/>
            </a:endParaRPr>
          </a:p>
        </p:txBody>
      </p:sp>
      <p:cxnSp>
        <p:nvCxnSpPr>
          <p:cNvPr id="48" name="Rechte verbindingslijn met pijl 47"/>
          <p:cNvCxnSpPr/>
          <p:nvPr/>
        </p:nvCxnSpPr>
        <p:spPr>
          <a:xfrm>
            <a:off x="5868144" y="4149080"/>
            <a:ext cx="0" cy="36004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0" name="Rechte verbindingslijn met pijl 49"/>
          <p:cNvCxnSpPr/>
          <p:nvPr/>
        </p:nvCxnSpPr>
        <p:spPr>
          <a:xfrm>
            <a:off x="5868144" y="4797152"/>
            <a:ext cx="0" cy="36004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6" name="Gekromde PIJL-LINKS 55"/>
          <p:cNvSpPr/>
          <p:nvPr/>
        </p:nvSpPr>
        <p:spPr>
          <a:xfrm rot="8519638">
            <a:off x="4540328" y="4012983"/>
            <a:ext cx="720080" cy="2016224"/>
          </a:xfrm>
          <a:prstGeom prst="curvedLeftArrow">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black"/>
              </a:solidFill>
            </a:endParaRPr>
          </a:p>
        </p:txBody>
      </p:sp>
      <p:sp>
        <p:nvSpPr>
          <p:cNvPr id="57" name="Tekstvak 56"/>
          <p:cNvSpPr txBox="1"/>
          <p:nvPr/>
        </p:nvSpPr>
        <p:spPr>
          <a:xfrm>
            <a:off x="6732240" y="2852936"/>
            <a:ext cx="2411760" cy="738664"/>
          </a:xfrm>
          <a:prstGeom prst="rect">
            <a:avLst/>
          </a:prstGeom>
          <a:noFill/>
          <a:ln>
            <a:solidFill>
              <a:schemeClr val="tx1"/>
            </a:solidFill>
          </a:ln>
        </p:spPr>
        <p:txBody>
          <a:bodyPr wrap="square" rtlCol="0">
            <a:spAutoFit/>
          </a:bodyPr>
          <a:lstStyle/>
          <a:p>
            <a:r>
              <a:rPr lang="nl-NL" sz="1400" dirty="0" smtClean="0">
                <a:solidFill>
                  <a:prstClr val="black"/>
                </a:solidFill>
                <a:latin typeface="Verdana" pitchFamily="34" charset="0"/>
                <a:ea typeface="Verdana" pitchFamily="34" charset="0"/>
                <a:cs typeface="Verdana" pitchFamily="34" charset="0"/>
              </a:rPr>
              <a:t>Richtlijn conservatieve behandeling/</a:t>
            </a:r>
            <a:r>
              <a:rPr lang="nl-NL" sz="1400" dirty="0" err="1" smtClean="0">
                <a:solidFill>
                  <a:prstClr val="black"/>
                </a:solidFill>
                <a:latin typeface="Verdana" pitchFamily="34" charset="0"/>
                <a:ea typeface="Verdana" pitchFamily="34" charset="0"/>
                <a:cs typeface="Verdana" pitchFamily="34" charset="0"/>
              </a:rPr>
              <a:t>palliatieve</a:t>
            </a:r>
            <a:r>
              <a:rPr lang="nl-NL" sz="1400" dirty="0" smtClean="0">
                <a:solidFill>
                  <a:prstClr val="black"/>
                </a:solidFill>
                <a:latin typeface="Verdana" pitchFamily="34" charset="0"/>
                <a:ea typeface="Verdana" pitchFamily="34" charset="0"/>
                <a:cs typeface="Verdana" pitchFamily="34" charset="0"/>
              </a:rPr>
              <a:t> zorg</a:t>
            </a:r>
            <a:endParaRPr lang="nl-NL" sz="1400" dirty="0">
              <a:solidFill>
                <a:prstClr val="black"/>
              </a:solidFill>
              <a:latin typeface="Verdana" pitchFamily="34" charset="0"/>
              <a:ea typeface="Verdana" pitchFamily="34" charset="0"/>
              <a:cs typeface="Verdana" pitchFamily="34" charset="0"/>
            </a:endParaRPr>
          </a:p>
        </p:txBody>
      </p:sp>
      <p:sp>
        <p:nvSpPr>
          <p:cNvPr id="38" name="Tekstvak 37"/>
          <p:cNvSpPr txBox="1"/>
          <p:nvPr/>
        </p:nvSpPr>
        <p:spPr>
          <a:xfrm>
            <a:off x="179512" y="2348880"/>
            <a:ext cx="8964488" cy="307777"/>
          </a:xfrm>
          <a:prstGeom prst="rect">
            <a:avLst/>
          </a:prstGeom>
          <a:solidFill>
            <a:schemeClr val="accent6">
              <a:lumMod val="40000"/>
              <a:lumOff val="60000"/>
              <a:alpha val="70000"/>
            </a:schemeClr>
          </a:solidFill>
          <a:ln w="19050">
            <a:solidFill>
              <a:schemeClr val="tx1"/>
            </a:solidFill>
          </a:ln>
          <a:scene3d>
            <a:camera prst="orthographicFront"/>
            <a:lightRig rig="threePt" dir="t"/>
          </a:scene3d>
          <a:sp3d>
            <a:bevelB w="12700"/>
          </a:sp3d>
        </p:spPr>
        <p:txBody>
          <a:bodyPr wrap="square" rtlCol="0">
            <a:spAutoFit/>
          </a:bodyPr>
          <a:lstStyle/>
          <a:p>
            <a:pPr algn="ctr"/>
            <a:r>
              <a:rPr lang="nl-NL" sz="1400" b="1" dirty="0" smtClean="0">
                <a:solidFill>
                  <a:prstClr val="black"/>
                </a:solidFill>
                <a:latin typeface="Verdana" pitchFamily="34" charset="0"/>
                <a:ea typeface="Verdana" pitchFamily="34" charset="0"/>
                <a:cs typeface="Verdana" pitchFamily="34" charset="0"/>
              </a:rPr>
              <a:t>DRIE GOEDE VRAGEN </a:t>
            </a:r>
            <a:r>
              <a:rPr lang="nl-NL" sz="1400" b="1" dirty="0" smtClean="0">
                <a:solidFill>
                  <a:prstClr val="black"/>
                </a:solidFill>
                <a:latin typeface="Verdana" pitchFamily="34" charset="0"/>
                <a:ea typeface="Verdana" pitchFamily="34" charset="0"/>
                <a:cs typeface="Verdana" pitchFamily="34" charset="0"/>
                <a:sym typeface="Wingdings" pitchFamily="2" charset="2"/>
              </a:rPr>
              <a:t> SAMEN BESLISSEN</a:t>
            </a:r>
            <a:endParaRPr lang="nl-NL" sz="1400" b="1"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1294102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6650" y="5934075"/>
            <a:ext cx="5467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8"/>
          <p:cNvSpPr>
            <a:spLocks noGrp="1"/>
          </p:cNvSpPr>
          <p:nvPr>
            <p:ph type="title"/>
          </p:nvPr>
        </p:nvSpPr>
        <p:spPr>
          <a:xfrm>
            <a:off x="323528" y="908720"/>
            <a:ext cx="8229600" cy="648072"/>
          </a:xfrm>
        </p:spPr>
        <p:txBody>
          <a:bodyPr/>
          <a:lstStyle/>
          <a:p>
            <a:r>
              <a:rPr lang="nl-NL" sz="3200" dirty="0" smtClean="0">
                <a:latin typeface="Verdana" pitchFamily="34" charset="0"/>
                <a:ea typeface="Verdana" pitchFamily="34" charset="0"/>
                <a:cs typeface="Verdana" pitchFamily="34" charset="0"/>
              </a:rPr>
              <a:t>Patiënten over Samen Beslissen NPCF</a:t>
            </a:r>
            <a:endParaRPr lang="nl-NL" sz="3200" dirty="0">
              <a:latin typeface="Verdana" pitchFamily="34" charset="0"/>
              <a:ea typeface="Verdana" pitchFamily="34" charset="0"/>
              <a:cs typeface="Verdana" pitchFamily="34" charset="0"/>
            </a:endParaRPr>
          </a:p>
        </p:txBody>
      </p:sp>
      <p:sp>
        <p:nvSpPr>
          <p:cNvPr id="11" name="Tijdelijke aanduiding voor inhoud 10"/>
          <p:cNvSpPr>
            <a:spLocks noGrp="1"/>
          </p:cNvSpPr>
          <p:nvPr>
            <p:ph idx="1"/>
          </p:nvPr>
        </p:nvSpPr>
        <p:spPr/>
        <p:txBody>
          <a:bodyPr/>
          <a:lstStyle/>
          <a:p>
            <a:pPr>
              <a:buNone/>
            </a:pPr>
            <a:r>
              <a:rPr lang="en-GB" i="1" dirty="0" smtClean="0">
                <a:latin typeface="Verdana" pitchFamily="34" charset="0"/>
                <a:ea typeface="Verdana" pitchFamily="34" charset="0"/>
                <a:cs typeface="Verdana" pitchFamily="34" charset="0"/>
              </a:rPr>
              <a:t> </a:t>
            </a:r>
            <a:endParaRPr lang="nl-NL" dirty="0"/>
          </a:p>
        </p:txBody>
      </p:sp>
      <p:sp>
        <p:nvSpPr>
          <p:cNvPr id="12" name="Tijdelijke aanduiding voor dianummer 11"/>
          <p:cNvSpPr>
            <a:spLocks noGrp="1"/>
          </p:cNvSpPr>
          <p:nvPr>
            <p:ph type="sldNum" sz="quarter" idx="12"/>
          </p:nvPr>
        </p:nvSpPr>
        <p:spPr/>
        <p:txBody>
          <a:bodyPr/>
          <a:lstStyle/>
          <a:p>
            <a:pPr>
              <a:defRPr/>
            </a:pPr>
            <a:fld id="{1586EC0B-462C-4B26-9DA8-A60AC3C5A127}" type="slidenum">
              <a:rPr lang="nl-NL" sz="1600" smtClean="0">
                <a:solidFill>
                  <a:prstClr val="white"/>
                </a:solidFill>
                <a:latin typeface="Verdana" pitchFamily="34" charset="0"/>
                <a:ea typeface="Verdana" pitchFamily="34" charset="0"/>
                <a:cs typeface="Verdana" pitchFamily="34" charset="0"/>
              </a:rPr>
              <a:pPr>
                <a:defRPr/>
              </a:pPr>
              <a:t>103</a:t>
            </a:fld>
            <a:endParaRPr lang="nl-NL" sz="1600" dirty="0">
              <a:solidFill>
                <a:prstClr val="white"/>
              </a:solidFill>
              <a:latin typeface="Verdana" pitchFamily="34" charset="0"/>
              <a:ea typeface="Verdana" pitchFamily="34" charset="0"/>
              <a:cs typeface="Verdana" pitchFamily="34" charset="0"/>
            </a:endParaRPr>
          </a:p>
        </p:txBody>
      </p:sp>
      <p:pic>
        <p:nvPicPr>
          <p:cNvPr id="3078" name="Afbeelding 6" descr="beeldmerk.jpg"/>
          <p:cNvPicPr>
            <a:picLocks noChangeAspect="1"/>
          </p:cNvPicPr>
          <p:nvPr/>
        </p:nvPicPr>
        <p:blipFill>
          <a:blip r:embed="rId4" cstate="print">
            <a:extLst>
              <a:ext uri="{28A0092B-C50C-407E-A947-70E740481C1C}">
                <a14:useLocalDpi xmlns:a14="http://schemas.microsoft.com/office/drawing/2010/main" val="0"/>
              </a:ext>
            </a:extLst>
          </a:blip>
          <a:srcRect l="6615" t="22391" r="6615" b="22391"/>
          <a:stretch>
            <a:fillRect/>
          </a:stretch>
        </p:blipFill>
        <p:spPr bwMode="auto">
          <a:xfrm>
            <a:off x="0" y="6165850"/>
            <a:ext cx="10890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kstvak 9"/>
          <p:cNvSpPr txBox="1">
            <a:spLocks noChangeArrowheads="1"/>
          </p:cNvSpPr>
          <p:nvPr/>
        </p:nvSpPr>
        <p:spPr bwMode="auto">
          <a:xfrm>
            <a:off x="4286248" y="6550223"/>
            <a:ext cx="4284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nl-NL" sz="1400" b="1" dirty="0">
                <a:solidFill>
                  <a:srgbClr val="0070C0"/>
                </a:solidFill>
                <a:latin typeface="Verdana" pitchFamily="34" charset="0"/>
                <a:ea typeface="Verdana" pitchFamily="34" charset="0"/>
                <a:cs typeface="Verdana" pitchFamily="34" charset="0"/>
              </a:rPr>
              <a:t>Nierpatiënten Vereniging Nederland</a:t>
            </a:r>
          </a:p>
        </p:txBody>
      </p:sp>
      <p:sp>
        <p:nvSpPr>
          <p:cNvPr id="2" name="Tekstvak 1"/>
          <p:cNvSpPr txBox="1"/>
          <p:nvPr/>
        </p:nvSpPr>
        <p:spPr>
          <a:xfrm>
            <a:off x="0" y="0"/>
            <a:ext cx="6264696" cy="400110"/>
          </a:xfrm>
          <a:prstGeom prst="rect">
            <a:avLst/>
          </a:prstGeom>
          <a:noFill/>
        </p:spPr>
        <p:txBody>
          <a:bodyPr wrap="square" rtlCol="0">
            <a:spAutoFit/>
          </a:bodyPr>
          <a:lstStyle/>
          <a:p>
            <a:r>
              <a:rPr lang="nl-NL" sz="2000" b="1" dirty="0" smtClean="0">
                <a:solidFill>
                  <a:prstClr val="white"/>
                </a:solidFill>
                <a:latin typeface="Verdana" pitchFamily="34" charset="0"/>
                <a:ea typeface="Verdana" pitchFamily="34" charset="0"/>
                <a:cs typeface="Verdana" pitchFamily="34" charset="0"/>
              </a:rPr>
              <a:t>25 jaar NPV </a:t>
            </a:r>
            <a:r>
              <a:rPr lang="nl-NL" sz="2000" b="1" dirty="0" err="1" smtClean="0">
                <a:solidFill>
                  <a:prstClr val="white"/>
                </a:solidFill>
                <a:latin typeface="Verdana" pitchFamily="34" charset="0"/>
                <a:ea typeface="Verdana" pitchFamily="34" charset="0"/>
                <a:cs typeface="Verdana" pitchFamily="34" charset="0"/>
              </a:rPr>
              <a:t>Roermond</a:t>
            </a:r>
            <a:endParaRPr lang="nl-NL" sz="2000" b="1" dirty="0">
              <a:solidFill>
                <a:prstClr val="white"/>
              </a:solidFill>
              <a:latin typeface="Verdana" pitchFamily="34" charset="0"/>
              <a:ea typeface="Verdana" pitchFamily="34" charset="0"/>
              <a:cs typeface="Verdana" pitchFamily="34" charset="0"/>
            </a:endParaRPr>
          </a:p>
        </p:txBody>
      </p:sp>
      <p:pic>
        <p:nvPicPr>
          <p:cNvPr id="10" name="Shape 87"/>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1556792"/>
            <a:ext cx="6219825"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Shape 8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1325" y="4581128"/>
            <a:ext cx="61626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52176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srcRect/>
          <a:stretch>
            <a:fillRect/>
          </a:stretch>
        </p:blipFill>
        <p:spPr bwMode="auto">
          <a:xfrm>
            <a:off x="0" y="0"/>
            <a:ext cx="9144000" cy="1341438"/>
          </a:xfrm>
          <a:prstGeom prst="rect">
            <a:avLst/>
          </a:prstGeom>
          <a:noFill/>
          <a:ln w="9525">
            <a:noFill/>
            <a:miter lim="800000"/>
            <a:headEnd/>
            <a:tailEnd/>
          </a:ln>
        </p:spPr>
      </p:pic>
      <p:pic>
        <p:nvPicPr>
          <p:cNvPr id="4099" name="Picture 6"/>
          <p:cNvPicPr>
            <a:picLocks noChangeAspect="1" noChangeArrowheads="1"/>
          </p:cNvPicPr>
          <p:nvPr/>
        </p:nvPicPr>
        <p:blipFill>
          <a:blip r:embed="rId3" cstate="print"/>
          <a:srcRect/>
          <a:stretch>
            <a:fillRect/>
          </a:stretch>
        </p:blipFill>
        <p:spPr bwMode="auto">
          <a:xfrm>
            <a:off x="3676650" y="5934075"/>
            <a:ext cx="5467350" cy="923925"/>
          </a:xfrm>
          <a:prstGeom prst="rect">
            <a:avLst/>
          </a:prstGeom>
          <a:noFill/>
          <a:ln w="9525">
            <a:noFill/>
            <a:miter lim="800000"/>
            <a:headEnd/>
            <a:tailEnd/>
          </a:ln>
        </p:spPr>
      </p:pic>
      <p:pic>
        <p:nvPicPr>
          <p:cNvPr id="4100" name="Afbeelding 4" descr="beeldmerk.jpg"/>
          <p:cNvPicPr>
            <a:picLocks noChangeAspect="1"/>
          </p:cNvPicPr>
          <p:nvPr/>
        </p:nvPicPr>
        <p:blipFill>
          <a:blip r:embed="rId4" cstate="print"/>
          <a:srcRect l="6615" t="22391" r="6615" b="22391"/>
          <a:stretch>
            <a:fillRect/>
          </a:stretch>
        </p:blipFill>
        <p:spPr bwMode="auto">
          <a:xfrm>
            <a:off x="0" y="6165850"/>
            <a:ext cx="1089025" cy="692150"/>
          </a:xfrm>
          <a:prstGeom prst="rect">
            <a:avLst/>
          </a:prstGeom>
          <a:noFill/>
          <a:ln w="9525">
            <a:noFill/>
            <a:miter lim="800000"/>
            <a:headEnd/>
            <a:tailEnd/>
          </a:ln>
        </p:spPr>
      </p:pic>
      <p:sp>
        <p:nvSpPr>
          <p:cNvPr id="7" name="Rechthoek 6"/>
          <p:cNvSpPr/>
          <p:nvPr/>
        </p:nvSpPr>
        <p:spPr>
          <a:xfrm>
            <a:off x="0" y="0"/>
            <a:ext cx="8316416" cy="523220"/>
          </a:xfrm>
          <a:prstGeom prst="rect">
            <a:avLst/>
          </a:prstGeom>
        </p:spPr>
        <p:txBody>
          <a:bodyPr wrap="square">
            <a:spAutoFit/>
          </a:bodyPr>
          <a:lstStyle/>
          <a:p>
            <a:r>
              <a:rPr lang="nl-NL" sz="2800" b="1" dirty="0" smtClean="0">
                <a:solidFill>
                  <a:prstClr val="white"/>
                </a:solidFill>
                <a:latin typeface="Verdana" pitchFamily="34" charset="0"/>
                <a:ea typeface="Verdana" pitchFamily="34" charset="0"/>
                <a:cs typeface="Verdana" pitchFamily="34" charset="0"/>
              </a:rPr>
              <a:t>25 jaar NPV </a:t>
            </a:r>
            <a:r>
              <a:rPr lang="nl-NL" sz="2800" b="1" dirty="0" err="1" smtClean="0">
                <a:solidFill>
                  <a:prstClr val="white"/>
                </a:solidFill>
                <a:latin typeface="Verdana" pitchFamily="34" charset="0"/>
                <a:ea typeface="Verdana" pitchFamily="34" charset="0"/>
                <a:cs typeface="Verdana" pitchFamily="34" charset="0"/>
              </a:rPr>
              <a:t>Roermond</a:t>
            </a:r>
            <a:endParaRPr lang="nl-NL" sz="2800" b="1" dirty="0">
              <a:solidFill>
                <a:prstClr val="white"/>
              </a:solidFill>
              <a:latin typeface="Verdana" pitchFamily="34" charset="0"/>
              <a:ea typeface="Verdana" pitchFamily="34" charset="0"/>
              <a:cs typeface="Verdana" pitchFamily="34" charset="0"/>
            </a:endParaRPr>
          </a:p>
        </p:txBody>
      </p:sp>
      <p:sp>
        <p:nvSpPr>
          <p:cNvPr id="8" name="Rechthoek 7"/>
          <p:cNvSpPr/>
          <p:nvPr/>
        </p:nvSpPr>
        <p:spPr>
          <a:xfrm>
            <a:off x="4286248" y="6550223"/>
            <a:ext cx="3823483" cy="307777"/>
          </a:xfrm>
          <a:prstGeom prst="rect">
            <a:avLst/>
          </a:prstGeom>
        </p:spPr>
        <p:txBody>
          <a:bodyPr wrap="none">
            <a:spAutoFit/>
          </a:bodyPr>
          <a:lstStyle/>
          <a:p>
            <a:pPr fontAlgn="base">
              <a:spcBef>
                <a:spcPct val="0"/>
              </a:spcBef>
              <a:spcAft>
                <a:spcPct val="0"/>
              </a:spcAft>
            </a:pPr>
            <a:r>
              <a:rPr lang="en-US" altLang="nl-NL" sz="1400" b="1" dirty="0" smtClean="0">
                <a:solidFill>
                  <a:srgbClr val="0070C0"/>
                </a:solidFill>
                <a:latin typeface="Verdana" pitchFamily="34" charset="0"/>
                <a:ea typeface="Verdana" pitchFamily="34" charset="0"/>
                <a:cs typeface="Verdana" pitchFamily="34" charset="0"/>
              </a:rPr>
              <a:t>Nierpatiënten Vereniging Nederland</a:t>
            </a:r>
            <a:endParaRPr lang="en-US" altLang="nl-NL" sz="1400" b="1" dirty="0">
              <a:solidFill>
                <a:srgbClr val="0070C0"/>
              </a:solidFill>
              <a:latin typeface="Verdana" pitchFamily="34" charset="0"/>
              <a:ea typeface="Verdana" pitchFamily="34" charset="0"/>
              <a:cs typeface="Verdana" pitchFamily="34" charset="0"/>
            </a:endParaRPr>
          </a:p>
        </p:txBody>
      </p:sp>
      <p:sp>
        <p:nvSpPr>
          <p:cNvPr id="9" name="Tijdelijke aanduiding voor dianummer 8"/>
          <p:cNvSpPr>
            <a:spLocks noGrp="1"/>
          </p:cNvSpPr>
          <p:nvPr>
            <p:ph type="sldNum" sz="quarter" idx="12"/>
          </p:nvPr>
        </p:nvSpPr>
        <p:spPr/>
        <p:txBody>
          <a:bodyPr/>
          <a:lstStyle/>
          <a:p>
            <a:pPr>
              <a:defRPr/>
            </a:pPr>
            <a:fld id="{78F09BD3-00D7-49FD-A289-FB0B78904FD6}" type="slidenum">
              <a:rPr lang="nl-NL" sz="1600" smtClean="0">
                <a:solidFill>
                  <a:prstClr val="white"/>
                </a:solidFill>
                <a:latin typeface="Verdana" pitchFamily="34" charset="0"/>
                <a:ea typeface="Verdana" pitchFamily="34" charset="0"/>
                <a:cs typeface="Verdana" pitchFamily="34" charset="0"/>
              </a:rPr>
              <a:pPr>
                <a:defRPr/>
              </a:pPr>
              <a:t>104</a:t>
            </a:fld>
            <a:endParaRPr lang="nl-NL" sz="1600" dirty="0">
              <a:solidFill>
                <a:prstClr val="white"/>
              </a:solidFill>
              <a:latin typeface="Verdana" pitchFamily="34" charset="0"/>
              <a:ea typeface="Verdana" pitchFamily="34" charset="0"/>
              <a:cs typeface="Verdana" pitchFamily="34" charset="0"/>
            </a:endParaRPr>
          </a:p>
        </p:txBody>
      </p:sp>
      <p:sp>
        <p:nvSpPr>
          <p:cNvPr id="10" name="Titel 9"/>
          <p:cNvSpPr>
            <a:spLocks noGrp="1"/>
          </p:cNvSpPr>
          <p:nvPr>
            <p:ph type="title" idx="4294967295"/>
          </p:nvPr>
        </p:nvSpPr>
        <p:spPr>
          <a:xfrm>
            <a:off x="323528" y="1196752"/>
            <a:ext cx="8064896" cy="1296144"/>
          </a:xfrm>
        </p:spPr>
        <p:txBody>
          <a:bodyPr/>
          <a:lstStyle/>
          <a:p>
            <a:r>
              <a:rPr lang="nl-NL" sz="3200" b="1" dirty="0" smtClean="0">
                <a:latin typeface="Verdana" pitchFamily="34" charset="0"/>
                <a:ea typeface="Verdana" pitchFamily="34" charset="0"/>
                <a:cs typeface="Verdana" pitchFamily="34" charset="0"/>
              </a:rPr>
              <a:t>SAMEN BESLISSEN</a:t>
            </a:r>
            <a:br>
              <a:rPr lang="nl-NL" sz="3200" b="1" dirty="0" smtClean="0">
                <a:latin typeface="Verdana" pitchFamily="34" charset="0"/>
                <a:ea typeface="Verdana" pitchFamily="34" charset="0"/>
                <a:cs typeface="Verdana" pitchFamily="34" charset="0"/>
              </a:rPr>
            </a:br>
            <a:r>
              <a:rPr lang="nl-NL" sz="2400" b="1" dirty="0" smtClean="0">
                <a:latin typeface="Verdana" pitchFamily="34" charset="0"/>
                <a:ea typeface="Verdana" pitchFamily="34" charset="0"/>
                <a:cs typeface="Verdana" pitchFamily="34" charset="0"/>
              </a:rPr>
              <a:t>Uitgangsvraag in richtlijn heeft geleid tot advies ‘Samen beslissen’ (</a:t>
            </a:r>
            <a:r>
              <a:rPr lang="nl-NL" sz="2400" b="1" dirty="0" err="1" smtClean="0">
                <a:latin typeface="Verdana" pitchFamily="34" charset="0"/>
                <a:ea typeface="Verdana" pitchFamily="34" charset="0"/>
                <a:cs typeface="Verdana" pitchFamily="34" charset="0"/>
              </a:rPr>
              <a:t>Elwyn</a:t>
            </a:r>
            <a:r>
              <a:rPr lang="nl-NL" sz="2400" b="1" dirty="0" smtClean="0">
                <a:latin typeface="Verdana" pitchFamily="34" charset="0"/>
                <a:ea typeface="Verdana" pitchFamily="34" charset="0"/>
                <a:cs typeface="Verdana" pitchFamily="34" charset="0"/>
              </a:rPr>
              <a:t> 2012)</a:t>
            </a:r>
            <a:r>
              <a:rPr lang="nl-NL" sz="2000" b="1" dirty="0" smtClean="0">
                <a:latin typeface="Verdana" pitchFamily="34" charset="0"/>
                <a:ea typeface="Verdana" pitchFamily="34" charset="0"/>
                <a:cs typeface="Verdana" pitchFamily="34" charset="0"/>
              </a:rPr>
              <a:t/>
            </a:r>
            <a:br>
              <a:rPr lang="nl-NL" sz="2000" b="1" dirty="0" smtClean="0">
                <a:latin typeface="Verdana" pitchFamily="34" charset="0"/>
                <a:ea typeface="Verdana" pitchFamily="34" charset="0"/>
                <a:cs typeface="Verdana" pitchFamily="34" charset="0"/>
              </a:rPr>
            </a:br>
            <a:endParaRPr lang="nl-NL" sz="2000" dirty="0">
              <a:latin typeface="Verdana" pitchFamily="34" charset="0"/>
              <a:ea typeface="Verdana" pitchFamily="34" charset="0"/>
              <a:cs typeface="Verdana" pitchFamily="34" charset="0"/>
            </a:endParaRPr>
          </a:p>
        </p:txBody>
      </p:sp>
      <p:sp>
        <p:nvSpPr>
          <p:cNvPr id="12" name="Afgeronde rechthoek 11"/>
          <p:cNvSpPr/>
          <p:nvPr/>
        </p:nvSpPr>
        <p:spPr>
          <a:xfrm>
            <a:off x="467544" y="2564904"/>
            <a:ext cx="8568952" cy="3168352"/>
          </a:xfrm>
          <a:prstGeom prst="round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14" name="Afgeronde rechthoek 13"/>
          <p:cNvSpPr/>
          <p:nvPr/>
        </p:nvSpPr>
        <p:spPr>
          <a:xfrm>
            <a:off x="611560" y="3212976"/>
            <a:ext cx="1440160"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15" name="Afgeronde rechthoek 14"/>
          <p:cNvSpPr/>
          <p:nvPr/>
        </p:nvSpPr>
        <p:spPr>
          <a:xfrm>
            <a:off x="2339752" y="3212976"/>
            <a:ext cx="1440160"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16" name="Afgeronde rechthoek 15"/>
          <p:cNvSpPr/>
          <p:nvPr/>
        </p:nvSpPr>
        <p:spPr>
          <a:xfrm>
            <a:off x="5436096" y="3140968"/>
            <a:ext cx="1728192" cy="144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17" name="Tekstvak 16"/>
          <p:cNvSpPr txBox="1"/>
          <p:nvPr/>
        </p:nvSpPr>
        <p:spPr>
          <a:xfrm>
            <a:off x="755576" y="3284984"/>
            <a:ext cx="1224136" cy="646331"/>
          </a:xfrm>
          <a:prstGeom prst="rect">
            <a:avLst/>
          </a:prstGeom>
          <a:noFill/>
        </p:spPr>
        <p:txBody>
          <a:bodyPr wrap="square" rtlCol="0">
            <a:spAutoFit/>
          </a:bodyPr>
          <a:lstStyle/>
          <a:p>
            <a:r>
              <a:rPr lang="nl-NL" b="1" dirty="0" smtClean="0">
                <a:solidFill>
                  <a:prstClr val="white"/>
                </a:solidFill>
                <a:latin typeface="Verdana" pitchFamily="34" charset="0"/>
                <a:ea typeface="Verdana" pitchFamily="34" charset="0"/>
                <a:cs typeface="Verdana" pitchFamily="34" charset="0"/>
              </a:rPr>
              <a:t>Keuze gesprek</a:t>
            </a:r>
            <a:endParaRPr lang="nl-NL" b="1" dirty="0">
              <a:solidFill>
                <a:prstClr val="white"/>
              </a:solidFill>
              <a:latin typeface="Verdana" pitchFamily="34" charset="0"/>
              <a:ea typeface="Verdana" pitchFamily="34" charset="0"/>
              <a:cs typeface="Verdana" pitchFamily="34" charset="0"/>
            </a:endParaRPr>
          </a:p>
        </p:txBody>
      </p:sp>
      <p:sp>
        <p:nvSpPr>
          <p:cNvPr id="18" name="Tekstvak 17"/>
          <p:cNvSpPr txBox="1"/>
          <p:nvPr/>
        </p:nvSpPr>
        <p:spPr>
          <a:xfrm>
            <a:off x="2411760" y="3284984"/>
            <a:ext cx="1296144" cy="923330"/>
          </a:xfrm>
          <a:prstGeom prst="rect">
            <a:avLst/>
          </a:prstGeom>
          <a:noFill/>
        </p:spPr>
        <p:txBody>
          <a:bodyPr wrap="square" rtlCol="0">
            <a:spAutoFit/>
          </a:bodyPr>
          <a:lstStyle/>
          <a:p>
            <a:r>
              <a:rPr lang="nl-NL" b="1" dirty="0" smtClean="0">
                <a:solidFill>
                  <a:prstClr val="white"/>
                </a:solidFill>
                <a:latin typeface="Verdana" pitchFamily="34" charset="0"/>
                <a:ea typeface="Verdana" pitchFamily="34" charset="0"/>
                <a:cs typeface="Verdana" pitchFamily="34" charset="0"/>
              </a:rPr>
              <a:t>Gesprek over opties </a:t>
            </a:r>
            <a:endParaRPr lang="nl-NL" b="1" dirty="0">
              <a:solidFill>
                <a:prstClr val="white"/>
              </a:solidFill>
              <a:latin typeface="Verdana" pitchFamily="34" charset="0"/>
              <a:ea typeface="Verdana" pitchFamily="34" charset="0"/>
              <a:cs typeface="Verdana" pitchFamily="34" charset="0"/>
            </a:endParaRPr>
          </a:p>
        </p:txBody>
      </p:sp>
      <p:sp>
        <p:nvSpPr>
          <p:cNvPr id="20" name="Tekstvak 19"/>
          <p:cNvSpPr txBox="1"/>
          <p:nvPr/>
        </p:nvSpPr>
        <p:spPr>
          <a:xfrm>
            <a:off x="5724128" y="3284984"/>
            <a:ext cx="1368152" cy="923330"/>
          </a:xfrm>
          <a:prstGeom prst="rect">
            <a:avLst/>
          </a:prstGeom>
          <a:noFill/>
        </p:spPr>
        <p:txBody>
          <a:bodyPr wrap="square" rtlCol="0">
            <a:spAutoFit/>
          </a:bodyPr>
          <a:lstStyle/>
          <a:p>
            <a:r>
              <a:rPr lang="nl-NL" b="1" dirty="0" err="1" smtClean="0">
                <a:solidFill>
                  <a:prstClr val="white"/>
                </a:solidFill>
                <a:latin typeface="Verdana" pitchFamily="34" charset="0"/>
                <a:ea typeface="Verdana" pitchFamily="34" charset="0"/>
                <a:cs typeface="Verdana" pitchFamily="34" charset="0"/>
              </a:rPr>
              <a:t>Besluit-vormend</a:t>
            </a:r>
            <a:r>
              <a:rPr lang="nl-NL" b="1" dirty="0" smtClean="0">
                <a:solidFill>
                  <a:prstClr val="white"/>
                </a:solidFill>
                <a:latin typeface="Verdana" pitchFamily="34" charset="0"/>
                <a:ea typeface="Verdana" pitchFamily="34" charset="0"/>
                <a:cs typeface="Verdana" pitchFamily="34" charset="0"/>
              </a:rPr>
              <a:t> gesprek</a:t>
            </a:r>
            <a:endParaRPr lang="nl-NL" b="1" dirty="0">
              <a:solidFill>
                <a:prstClr val="white"/>
              </a:solidFill>
              <a:latin typeface="Verdana" pitchFamily="34" charset="0"/>
              <a:ea typeface="Verdana" pitchFamily="34" charset="0"/>
              <a:cs typeface="Verdana" pitchFamily="34" charset="0"/>
            </a:endParaRPr>
          </a:p>
        </p:txBody>
      </p:sp>
      <p:sp>
        <p:nvSpPr>
          <p:cNvPr id="22" name="Afgeronde rechthoek 21"/>
          <p:cNvSpPr/>
          <p:nvPr/>
        </p:nvSpPr>
        <p:spPr>
          <a:xfrm>
            <a:off x="2699792" y="4653136"/>
            <a:ext cx="2880320"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23" name="Tekstvak 22"/>
          <p:cNvSpPr txBox="1"/>
          <p:nvPr/>
        </p:nvSpPr>
        <p:spPr>
          <a:xfrm>
            <a:off x="2843808" y="4725144"/>
            <a:ext cx="2448272" cy="646331"/>
          </a:xfrm>
          <a:prstGeom prst="rect">
            <a:avLst/>
          </a:prstGeom>
          <a:noFill/>
        </p:spPr>
        <p:txBody>
          <a:bodyPr wrap="square" rtlCol="0">
            <a:spAutoFit/>
          </a:bodyPr>
          <a:lstStyle/>
          <a:p>
            <a:r>
              <a:rPr lang="nl-NL" b="1" dirty="0" smtClean="0">
                <a:solidFill>
                  <a:prstClr val="white"/>
                </a:solidFill>
                <a:latin typeface="Verdana" pitchFamily="34" charset="0"/>
                <a:ea typeface="Verdana" pitchFamily="34" charset="0"/>
                <a:cs typeface="Verdana" pitchFamily="34" charset="0"/>
              </a:rPr>
              <a:t>Ondersteuning besluitvorming</a:t>
            </a:r>
            <a:endParaRPr lang="nl-NL" b="1" dirty="0">
              <a:solidFill>
                <a:prstClr val="white"/>
              </a:solidFill>
              <a:latin typeface="Verdana" pitchFamily="34" charset="0"/>
              <a:ea typeface="Verdana" pitchFamily="34" charset="0"/>
              <a:cs typeface="Verdana" pitchFamily="34" charset="0"/>
            </a:endParaRPr>
          </a:p>
        </p:txBody>
      </p:sp>
      <p:sp>
        <p:nvSpPr>
          <p:cNvPr id="24" name="Tekstvak 23"/>
          <p:cNvSpPr txBox="1"/>
          <p:nvPr/>
        </p:nvSpPr>
        <p:spPr>
          <a:xfrm>
            <a:off x="2843808" y="5301208"/>
            <a:ext cx="2520280" cy="369332"/>
          </a:xfrm>
          <a:prstGeom prst="rect">
            <a:avLst/>
          </a:prstGeom>
          <a:noFill/>
        </p:spPr>
        <p:txBody>
          <a:bodyPr wrap="square" rtlCol="0">
            <a:spAutoFit/>
          </a:bodyPr>
          <a:lstStyle/>
          <a:p>
            <a:r>
              <a:rPr lang="nl-NL" b="1" dirty="0" smtClean="0">
                <a:solidFill>
                  <a:prstClr val="black"/>
                </a:solidFill>
                <a:latin typeface="Verdana" pitchFamily="34" charset="0"/>
                <a:ea typeface="Verdana" pitchFamily="34" charset="0"/>
                <a:cs typeface="Verdana" pitchFamily="34" charset="0"/>
              </a:rPr>
              <a:t>Intern &amp; extern</a:t>
            </a:r>
            <a:endParaRPr lang="nl-NL" b="1" dirty="0">
              <a:solidFill>
                <a:prstClr val="black"/>
              </a:solidFill>
              <a:latin typeface="Verdana" pitchFamily="34" charset="0"/>
              <a:ea typeface="Verdana" pitchFamily="34" charset="0"/>
              <a:cs typeface="Verdana" pitchFamily="34" charset="0"/>
            </a:endParaRPr>
          </a:p>
        </p:txBody>
      </p:sp>
      <p:sp>
        <p:nvSpPr>
          <p:cNvPr id="25" name="PIJL-RECHTS 24"/>
          <p:cNvSpPr/>
          <p:nvPr/>
        </p:nvSpPr>
        <p:spPr>
          <a:xfrm>
            <a:off x="1403648" y="2852936"/>
            <a:ext cx="561662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26" name="Tekstvak 25"/>
          <p:cNvSpPr txBox="1"/>
          <p:nvPr/>
        </p:nvSpPr>
        <p:spPr>
          <a:xfrm>
            <a:off x="1331640" y="2564904"/>
            <a:ext cx="2088232" cy="307777"/>
          </a:xfrm>
          <a:prstGeom prst="rect">
            <a:avLst/>
          </a:prstGeom>
          <a:noFill/>
        </p:spPr>
        <p:txBody>
          <a:bodyPr wrap="square" rtlCol="0">
            <a:spAutoFit/>
          </a:bodyPr>
          <a:lstStyle/>
          <a:p>
            <a:r>
              <a:rPr lang="nl-NL" sz="1400" dirty="0" smtClean="0">
                <a:solidFill>
                  <a:prstClr val="black"/>
                </a:solidFill>
                <a:latin typeface="Verdana" pitchFamily="34" charset="0"/>
                <a:ea typeface="Verdana" pitchFamily="34" charset="0"/>
                <a:cs typeface="Verdana" pitchFamily="34" charset="0"/>
              </a:rPr>
              <a:t>Eerste voorkeur</a:t>
            </a:r>
            <a:endParaRPr lang="nl-NL" sz="1400" dirty="0">
              <a:solidFill>
                <a:prstClr val="black"/>
              </a:solidFill>
              <a:latin typeface="Verdana" pitchFamily="34" charset="0"/>
              <a:ea typeface="Verdana" pitchFamily="34" charset="0"/>
              <a:cs typeface="Verdana" pitchFamily="34" charset="0"/>
            </a:endParaRPr>
          </a:p>
        </p:txBody>
      </p:sp>
      <p:sp>
        <p:nvSpPr>
          <p:cNvPr id="27" name="Tekstvak 26"/>
          <p:cNvSpPr txBox="1"/>
          <p:nvPr/>
        </p:nvSpPr>
        <p:spPr>
          <a:xfrm>
            <a:off x="5436096" y="2636912"/>
            <a:ext cx="2016224" cy="523220"/>
          </a:xfrm>
          <a:prstGeom prst="rect">
            <a:avLst/>
          </a:prstGeom>
          <a:noFill/>
        </p:spPr>
        <p:txBody>
          <a:bodyPr wrap="square" rtlCol="0">
            <a:spAutoFit/>
          </a:bodyPr>
          <a:lstStyle/>
          <a:p>
            <a:r>
              <a:rPr lang="nl-NL" sz="1400" dirty="0" smtClean="0">
                <a:solidFill>
                  <a:prstClr val="black"/>
                </a:solidFill>
                <a:latin typeface="Verdana" pitchFamily="34" charset="0"/>
                <a:ea typeface="Verdana" pitchFamily="34" charset="0"/>
                <a:cs typeface="Verdana" pitchFamily="34" charset="0"/>
              </a:rPr>
              <a:t>Overwogen en gedeelde voorkeur</a:t>
            </a:r>
            <a:endParaRPr lang="nl-NL" sz="1400" dirty="0">
              <a:solidFill>
                <a:prstClr val="black"/>
              </a:solidFill>
              <a:latin typeface="Verdana" pitchFamily="34" charset="0"/>
              <a:ea typeface="Verdana" pitchFamily="34" charset="0"/>
              <a:cs typeface="Verdana" pitchFamily="34" charset="0"/>
            </a:endParaRPr>
          </a:p>
        </p:txBody>
      </p:sp>
      <p:sp>
        <p:nvSpPr>
          <p:cNvPr id="28" name="PIJL-RECHTS 27"/>
          <p:cNvSpPr/>
          <p:nvPr/>
        </p:nvSpPr>
        <p:spPr>
          <a:xfrm>
            <a:off x="7164288" y="3789040"/>
            <a:ext cx="360040"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29" name="Tekstvak 28"/>
          <p:cNvSpPr txBox="1"/>
          <p:nvPr/>
        </p:nvSpPr>
        <p:spPr>
          <a:xfrm>
            <a:off x="7596336" y="3645024"/>
            <a:ext cx="1368152" cy="276999"/>
          </a:xfrm>
          <a:prstGeom prst="rect">
            <a:avLst/>
          </a:prstGeom>
          <a:noFill/>
        </p:spPr>
        <p:txBody>
          <a:bodyPr wrap="square" rtlCol="0">
            <a:spAutoFit/>
          </a:bodyPr>
          <a:lstStyle/>
          <a:p>
            <a:r>
              <a:rPr lang="nl-NL" sz="1200" b="1" dirty="0" smtClean="0">
                <a:solidFill>
                  <a:prstClr val="black"/>
                </a:solidFill>
                <a:latin typeface="Verdana" pitchFamily="34" charset="0"/>
                <a:ea typeface="Verdana" pitchFamily="34" charset="0"/>
                <a:cs typeface="Verdana" pitchFamily="34" charset="0"/>
              </a:rPr>
              <a:t>Goed besluit</a:t>
            </a:r>
            <a:endParaRPr lang="nl-NL" sz="1200" b="1"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073991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srcRect/>
          <a:stretch>
            <a:fillRect/>
          </a:stretch>
        </p:blipFill>
        <p:spPr bwMode="auto">
          <a:xfrm>
            <a:off x="0" y="0"/>
            <a:ext cx="9144000" cy="1341438"/>
          </a:xfrm>
          <a:prstGeom prst="rect">
            <a:avLst/>
          </a:prstGeom>
          <a:noFill/>
          <a:ln w="9525">
            <a:noFill/>
            <a:miter lim="800000"/>
            <a:headEnd/>
            <a:tailEnd/>
          </a:ln>
        </p:spPr>
      </p:pic>
      <p:pic>
        <p:nvPicPr>
          <p:cNvPr id="4099" name="Picture 6"/>
          <p:cNvPicPr>
            <a:picLocks noChangeAspect="1" noChangeArrowheads="1"/>
          </p:cNvPicPr>
          <p:nvPr/>
        </p:nvPicPr>
        <p:blipFill>
          <a:blip r:embed="rId3" cstate="print"/>
          <a:srcRect/>
          <a:stretch>
            <a:fillRect/>
          </a:stretch>
        </p:blipFill>
        <p:spPr bwMode="auto">
          <a:xfrm>
            <a:off x="3676650" y="5934075"/>
            <a:ext cx="5467350" cy="923925"/>
          </a:xfrm>
          <a:prstGeom prst="rect">
            <a:avLst/>
          </a:prstGeom>
          <a:noFill/>
          <a:ln w="9525">
            <a:noFill/>
            <a:miter lim="800000"/>
            <a:headEnd/>
            <a:tailEnd/>
          </a:ln>
        </p:spPr>
      </p:pic>
      <p:pic>
        <p:nvPicPr>
          <p:cNvPr id="4100" name="Afbeelding 4" descr="beeldmerk.jpg"/>
          <p:cNvPicPr>
            <a:picLocks noChangeAspect="1"/>
          </p:cNvPicPr>
          <p:nvPr/>
        </p:nvPicPr>
        <p:blipFill>
          <a:blip r:embed="rId4" cstate="print"/>
          <a:srcRect l="6615" t="22391" r="6615" b="22391"/>
          <a:stretch>
            <a:fillRect/>
          </a:stretch>
        </p:blipFill>
        <p:spPr bwMode="auto">
          <a:xfrm>
            <a:off x="0" y="6165850"/>
            <a:ext cx="1089025" cy="692150"/>
          </a:xfrm>
          <a:prstGeom prst="rect">
            <a:avLst/>
          </a:prstGeom>
          <a:noFill/>
          <a:ln w="9525">
            <a:noFill/>
            <a:miter lim="800000"/>
            <a:headEnd/>
            <a:tailEnd/>
          </a:ln>
        </p:spPr>
      </p:pic>
      <p:sp>
        <p:nvSpPr>
          <p:cNvPr id="6" name="Rechthoek 5"/>
          <p:cNvSpPr/>
          <p:nvPr/>
        </p:nvSpPr>
        <p:spPr>
          <a:xfrm>
            <a:off x="539552" y="1595021"/>
            <a:ext cx="6408712" cy="3908762"/>
          </a:xfrm>
          <a:prstGeom prst="rect">
            <a:avLst/>
          </a:prstGeom>
        </p:spPr>
        <p:txBody>
          <a:bodyPr wrap="square">
            <a:spAutoFit/>
          </a:bodyPr>
          <a:lstStyle/>
          <a:p>
            <a:pPr>
              <a:buFont typeface="Arial" pitchFamily="34" charset="0"/>
              <a:buChar char="•"/>
            </a:pPr>
            <a:r>
              <a:rPr lang="nl-NL" sz="2400" dirty="0" smtClean="0">
                <a:solidFill>
                  <a:prstClr val="black"/>
                </a:solidFill>
                <a:latin typeface="Verdana" pitchFamily="34" charset="0"/>
                <a:ea typeface="Verdana" pitchFamily="34" charset="0"/>
                <a:cs typeface="Verdana" pitchFamily="34" charset="0"/>
              </a:rPr>
              <a:t>  Gesprek over keuzes (</a:t>
            </a:r>
            <a:r>
              <a:rPr lang="nl-NL" sz="2400" dirty="0" err="1" smtClean="0">
                <a:solidFill>
                  <a:prstClr val="black"/>
                </a:solidFill>
                <a:latin typeface="Verdana" pitchFamily="34" charset="0"/>
                <a:ea typeface="Verdana" pitchFamily="34" charset="0"/>
                <a:cs typeface="Verdana" pitchFamily="34" charset="0"/>
              </a:rPr>
              <a:t>Choice</a:t>
            </a:r>
            <a:r>
              <a:rPr lang="nl-NL" sz="2400" dirty="0" smtClean="0">
                <a:solidFill>
                  <a:prstClr val="black"/>
                </a:solidFill>
                <a:latin typeface="Verdana" pitchFamily="34" charset="0"/>
                <a:ea typeface="Verdana" pitchFamily="34" charset="0"/>
                <a:cs typeface="Verdana" pitchFamily="34" charset="0"/>
              </a:rPr>
              <a:t> talk):</a:t>
            </a:r>
          </a:p>
          <a:p>
            <a:pPr lvl="1">
              <a:buFont typeface="Arial" pitchFamily="34" charset="0"/>
              <a:buChar char="•"/>
            </a:pPr>
            <a:r>
              <a:rPr lang="nl-NL" sz="2400" dirty="0" smtClean="0">
                <a:solidFill>
                  <a:prstClr val="black"/>
                </a:solidFill>
                <a:latin typeface="Verdana" pitchFamily="34" charset="0"/>
                <a:ea typeface="Verdana" pitchFamily="34" charset="0"/>
                <a:cs typeface="Verdana" pitchFamily="34" charset="0"/>
              </a:rPr>
              <a:t>  </a:t>
            </a:r>
            <a:r>
              <a:rPr lang="nl-NL" sz="2000" dirty="0" smtClean="0">
                <a:solidFill>
                  <a:prstClr val="black"/>
                </a:solidFill>
                <a:latin typeface="Verdana" pitchFamily="34" charset="0"/>
                <a:ea typeface="Verdana" pitchFamily="34" charset="0"/>
                <a:cs typeface="Verdana" pitchFamily="34" charset="0"/>
              </a:rPr>
              <a:t>Patiënt begrijpt dat er een keuze is; </a:t>
            </a:r>
          </a:p>
          <a:p>
            <a:pPr lvl="1">
              <a:buFont typeface="Arial" pitchFamily="34" charset="0"/>
              <a:buChar char="•"/>
            </a:pPr>
            <a:r>
              <a:rPr lang="nl-NL" sz="2000" dirty="0" smtClean="0">
                <a:solidFill>
                  <a:prstClr val="black"/>
                </a:solidFill>
                <a:latin typeface="Verdana" pitchFamily="34" charset="0"/>
                <a:ea typeface="Verdana" pitchFamily="34" charset="0"/>
                <a:cs typeface="Verdana" pitchFamily="34" charset="0"/>
              </a:rPr>
              <a:t>  Zorgverlener kan begeleiden bij besluit</a:t>
            </a:r>
          </a:p>
          <a:p>
            <a:endParaRPr lang="nl-NL" sz="2400" dirty="0" smtClean="0">
              <a:solidFill>
                <a:prstClr val="black"/>
              </a:solidFill>
              <a:latin typeface="Verdana" pitchFamily="34" charset="0"/>
              <a:ea typeface="Verdana" pitchFamily="34" charset="0"/>
              <a:cs typeface="Verdana" pitchFamily="34" charset="0"/>
            </a:endParaRPr>
          </a:p>
          <a:p>
            <a:pPr>
              <a:buFont typeface="Arial" pitchFamily="34" charset="0"/>
              <a:buChar char="•"/>
            </a:pPr>
            <a:r>
              <a:rPr lang="nl-NL" sz="2400" dirty="0" smtClean="0">
                <a:solidFill>
                  <a:prstClr val="black"/>
                </a:solidFill>
                <a:latin typeface="Verdana" pitchFamily="34" charset="0"/>
                <a:ea typeface="Verdana" pitchFamily="34" charset="0"/>
                <a:cs typeface="Verdana" pitchFamily="34" charset="0"/>
              </a:rPr>
              <a:t>  Gesprek over opties (</a:t>
            </a:r>
            <a:r>
              <a:rPr lang="nl-NL" sz="2400" dirty="0" err="1" smtClean="0">
                <a:solidFill>
                  <a:prstClr val="black"/>
                </a:solidFill>
                <a:latin typeface="Verdana" pitchFamily="34" charset="0"/>
                <a:ea typeface="Verdana" pitchFamily="34" charset="0"/>
                <a:cs typeface="Verdana" pitchFamily="34" charset="0"/>
              </a:rPr>
              <a:t>Option</a:t>
            </a:r>
            <a:r>
              <a:rPr lang="nl-NL" sz="2400" dirty="0" smtClean="0">
                <a:solidFill>
                  <a:prstClr val="black"/>
                </a:solidFill>
                <a:latin typeface="Verdana" pitchFamily="34" charset="0"/>
                <a:ea typeface="Verdana" pitchFamily="34" charset="0"/>
                <a:cs typeface="Verdana" pitchFamily="34" charset="0"/>
              </a:rPr>
              <a:t> talk):</a:t>
            </a:r>
          </a:p>
          <a:p>
            <a:pPr lvl="1">
              <a:buFont typeface="Arial" pitchFamily="34" charset="0"/>
              <a:buChar char="•"/>
            </a:pPr>
            <a:r>
              <a:rPr lang="nl-NL" sz="2400" dirty="0" smtClean="0">
                <a:solidFill>
                  <a:prstClr val="black"/>
                </a:solidFill>
                <a:latin typeface="Verdana" pitchFamily="34" charset="0"/>
                <a:ea typeface="Verdana" pitchFamily="34" charset="0"/>
                <a:cs typeface="Verdana" pitchFamily="34" charset="0"/>
              </a:rPr>
              <a:t>  </a:t>
            </a:r>
            <a:r>
              <a:rPr lang="nl-NL" sz="2000" dirty="0" smtClean="0">
                <a:solidFill>
                  <a:prstClr val="black"/>
                </a:solidFill>
                <a:latin typeface="Verdana" pitchFamily="34" charset="0"/>
                <a:ea typeface="Verdana" pitchFamily="34" charset="0"/>
                <a:cs typeface="Verdana" pitchFamily="34" charset="0"/>
              </a:rPr>
              <a:t>Alle mogelijkheden </a:t>
            </a:r>
            <a:r>
              <a:rPr lang="nl-NL" sz="2000" dirty="0" err="1" smtClean="0">
                <a:solidFill>
                  <a:prstClr val="black"/>
                </a:solidFill>
                <a:latin typeface="Verdana" pitchFamily="34" charset="0"/>
                <a:ea typeface="Verdana" pitchFamily="34" charset="0"/>
                <a:cs typeface="Verdana" pitchFamily="34" charset="0"/>
              </a:rPr>
              <a:t>én</a:t>
            </a:r>
            <a:r>
              <a:rPr lang="nl-NL" sz="2000" dirty="0" smtClean="0">
                <a:solidFill>
                  <a:prstClr val="black"/>
                </a:solidFill>
                <a:latin typeface="Verdana" pitchFamily="34" charset="0"/>
                <a:ea typeface="Verdana" pitchFamily="34" charset="0"/>
                <a:cs typeface="Verdana" pitchFamily="34" charset="0"/>
              </a:rPr>
              <a:t> medische</a:t>
            </a:r>
          </a:p>
          <a:p>
            <a:pPr lvl="1"/>
            <a:r>
              <a:rPr lang="nl-NL" sz="2000" dirty="0" smtClean="0">
                <a:solidFill>
                  <a:prstClr val="black"/>
                </a:solidFill>
                <a:latin typeface="Verdana" pitchFamily="34" charset="0"/>
                <a:ea typeface="Verdana" pitchFamily="34" charset="0"/>
                <a:cs typeface="Verdana" pitchFamily="34" charset="0"/>
              </a:rPr>
              <a:t>   beperkingen op een rij vanuit vragen </a:t>
            </a:r>
          </a:p>
          <a:p>
            <a:pPr lvl="1"/>
            <a:r>
              <a:rPr lang="nl-NL" sz="2000" dirty="0" smtClean="0">
                <a:solidFill>
                  <a:prstClr val="black"/>
                </a:solidFill>
                <a:latin typeface="Verdana" pitchFamily="34" charset="0"/>
                <a:ea typeface="Verdana" pitchFamily="34" charset="0"/>
                <a:cs typeface="Verdana" pitchFamily="34" charset="0"/>
              </a:rPr>
              <a:t>   patiënten </a:t>
            </a:r>
          </a:p>
          <a:p>
            <a:pPr lvl="1">
              <a:buFont typeface="Arial" pitchFamily="34" charset="0"/>
              <a:buChar char="•"/>
            </a:pPr>
            <a:r>
              <a:rPr lang="nl-NL" sz="2000" dirty="0" smtClean="0">
                <a:solidFill>
                  <a:prstClr val="black"/>
                </a:solidFill>
                <a:latin typeface="Verdana" pitchFamily="34" charset="0"/>
                <a:ea typeface="Verdana" pitchFamily="34" charset="0"/>
                <a:cs typeface="Verdana" pitchFamily="34" charset="0"/>
              </a:rPr>
              <a:t>  Voor- en nadelen, cijfers</a:t>
            </a:r>
          </a:p>
          <a:p>
            <a:pPr lvl="1">
              <a:buFont typeface="Arial" pitchFamily="34" charset="0"/>
              <a:buChar char="•"/>
            </a:pPr>
            <a:r>
              <a:rPr lang="nl-NL" sz="2400" dirty="0" smtClean="0">
                <a:solidFill>
                  <a:prstClr val="black"/>
                </a:solidFill>
                <a:latin typeface="Verdana" pitchFamily="34" charset="0"/>
                <a:ea typeface="Verdana" pitchFamily="34" charset="0"/>
                <a:cs typeface="Verdana" pitchFamily="34" charset="0"/>
              </a:rPr>
              <a:t>  </a:t>
            </a:r>
            <a:r>
              <a:rPr lang="nl-NL" sz="2000" b="1" dirty="0" smtClean="0">
                <a:solidFill>
                  <a:prstClr val="black"/>
                </a:solidFill>
                <a:latin typeface="Verdana" pitchFamily="34" charset="0"/>
                <a:ea typeface="Verdana" pitchFamily="34" charset="0"/>
                <a:cs typeface="Verdana" pitchFamily="34" charset="0"/>
              </a:rPr>
              <a:t>CONSULTKAART</a:t>
            </a:r>
          </a:p>
          <a:p>
            <a:pPr>
              <a:buFont typeface="Arial" pitchFamily="34" charset="0"/>
              <a:buChar char="•"/>
            </a:pPr>
            <a:endParaRPr lang="nl-NL" sz="2400" b="1" dirty="0">
              <a:solidFill>
                <a:prstClr val="black"/>
              </a:solidFill>
              <a:latin typeface="Verdana" pitchFamily="34" charset="0"/>
              <a:ea typeface="Verdana" pitchFamily="34" charset="0"/>
              <a:cs typeface="Verdana" pitchFamily="34" charset="0"/>
            </a:endParaRPr>
          </a:p>
        </p:txBody>
      </p:sp>
      <p:sp>
        <p:nvSpPr>
          <p:cNvPr id="7" name="Rechthoek 6"/>
          <p:cNvSpPr/>
          <p:nvPr/>
        </p:nvSpPr>
        <p:spPr>
          <a:xfrm>
            <a:off x="0" y="0"/>
            <a:ext cx="7776864" cy="461665"/>
          </a:xfrm>
          <a:prstGeom prst="rect">
            <a:avLst/>
          </a:prstGeom>
        </p:spPr>
        <p:txBody>
          <a:bodyPr wrap="square">
            <a:spAutoFit/>
          </a:bodyPr>
          <a:lstStyle/>
          <a:p>
            <a:r>
              <a:rPr lang="nl-NL" sz="2400" b="1" dirty="0" smtClean="0">
                <a:solidFill>
                  <a:prstClr val="white"/>
                </a:solidFill>
                <a:latin typeface="Verdana" pitchFamily="34" charset="0"/>
                <a:ea typeface="Verdana" pitchFamily="34" charset="0"/>
                <a:cs typeface="Verdana" pitchFamily="34" charset="0"/>
              </a:rPr>
              <a:t>25 jaar NPV </a:t>
            </a:r>
            <a:r>
              <a:rPr lang="nl-NL" sz="2400" b="1" dirty="0" err="1" smtClean="0">
                <a:solidFill>
                  <a:prstClr val="white"/>
                </a:solidFill>
                <a:latin typeface="Verdana" pitchFamily="34" charset="0"/>
                <a:ea typeface="Verdana" pitchFamily="34" charset="0"/>
                <a:cs typeface="Verdana" pitchFamily="34" charset="0"/>
              </a:rPr>
              <a:t>Roermond</a:t>
            </a:r>
            <a:endParaRPr lang="nl-NL" sz="2400" b="1" dirty="0">
              <a:solidFill>
                <a:prstClr val="white"/>
              </a:solidFill>
              <a:latin typeface="Verdana" pitchFamily="34" charset="0"/>
              <a:ea typeface="Verdana" pitchFamily="34" charset="0"/>
              <a:cs typeface="Verdana" pitchFamily="34" charset="0"/>
            </a:endParaRPr>
          </a:p>
        </p:txBody>
      </p:sp>
      <p:sp>
        <p:nvSpPr>
          <p:cNvPr id="8" name="Rechthoek 7"/>
          <p:cNvSpPr/>
          <p:nvPr/>
        </p:nvSpPr>
        <p:spPr>
          <a:xfrm>
            <a:off x="4286248" y="6550223"/>
            <a:ext cx="3823483" cy="307777"/>
          </a:xfrm>
          <a:prstGeom prst="rect">
            <a:avLst/>
          </a:prstGeom>
        </p:spPr>
        <p:txBody>
          <a:bodyPr wrap="none">
            <a:spAutoFit/>
          </a:bodyPr>
          <a:lstStyle/>
          <a:p>
            <a:pPr fontAlgn="base">
              <a:spcBef>
                <a:spcPct val="0"/>
              </a:spcBef>
              <a:spcAft>
                <a:spcPct val="0"/>
              </a:spcAft>
            </a:pPr>
            <a:r>
              <a:rPr lang="en-US" altLang="nl-NL" sz="1400" b="1" dirty="0" smtClean="0">
                <a:solidFill>
                  <a:srgbClr val="0070C0"/>
                </a:solidFill>
                <a:latin typeface="Verdana" pitchFamily="34" charset="0"/>
                <a:ea typeface="Verdana" pitchFamily="34" charset="0"/>
                <a:cs typeface="Verdana" pitchFamily="34" charset="0"/>
              </a:rPr>
              <a:t>Nierpatiënten Vereniging Nederland</a:t>
            </a:r>
            <a:endParaRPr lang="en-US" altLang="nl-NL" sz="1400" b="1" dirty="0">
              <a:solidFill>
                <a:srgbClr val="0070C0"/>
              </a:solidFill>
              <a:latin typeface="Verdana" pitchFamily="34" charset="0"/>
              <a:ea typeface="Verdana" pitchFamily="34" charset="0"/>
              <a:cs typeface="Verdana" pitchFamily="34" charset="0"/>
            </a:endParaRPr>
          </a:p>
        </p:txBody>
      </p:sp>
      <p:sp>
        <p:nvSpPr>
          <p:cNvPr id="9" name="Tijdelijke aanduiding voor dianummer 8"/>
          <p:cNvSpPr>
            <a:spLocks noGrp="1"/>
          </p:cNvSpPr>
          <p:nvPr>
            <p:ph type="sldNum" sz="quarter" idx="12"/>
          </p:nvPr>
        </p:nvSpPr>
        <p:spPr/>
        <p:txBody>
          <a:bodyPr/>
          <a:lstStyle/>
          <a:p>
            <a:pPr>
              <a:defRPr/>
            </a:pPr>
            <a:fld id="{78F09BD3-00D7-49FD-A289-FB0B78904FD6}" type="slidenum">
              <a:rPr lang="nl-NL" sz="1600" smtClean="0">
                <a:solidFill>
                  <a:prstClr val="white"/>
                </a:solidFill>
                <a:latin typeface="Verdana" pitchFamily="34" charset="0"/>
                <a:ea typeface="Verdana" pitchFamily="34" charset="0"/>
                <a:cs typeface="Verdana" pitchFamily="34" charset="0"/>
              </a:rPr>
              <a:pPr>
                <a:defRPr/>
              </a:pPr>
              <a:t>105</a:t>
            </a:fld>
            <a:endParaRPr lang="nl-NL" sz="1600" dirty="0">
              <a:solidFill>
                <a:prstClr val="white"/>
              </a:solidFill>
              <a:latin typeface="Verdana" pitchFamily="34" charset="0"/>
              <a:ea typeface="Verdana" pitchFamily="34" charset="0"/>
              <a:cs typeface="Verdana" pitchFamily="34" charset="0"/>
            </a:endParaRPr>
          </a:p>
        </p:txBody>
      </p:sp>
      <p:sp>
        <p:nvSpPr>
          <p:cNvPr id="10" name="Titel 9"/>
          <p:cNvSpPr>
            <a:spLocks noGrp="1"/>
          </p:cNvSpPr>
          <p:nvPr>
            <p:ph type="title" idx="4294967295"/>
          </p:nvPr>
        </p:nvSpPr>
        <p:spPr>
          <a:xfrm>
            <a:off x="899592" y="1124744"/>
            <a:ext cx="6768752" cy="503237"/>
          </a:xfrm>
        </p:spPr>
        <p:txBody>
          <a:bodyPr/>
          <a:lstStyle/>
          <a:p>
            <a:r>
              <a:rPr lang="nl-NL" sz="3200" b="1" dirty="0" smtClean="0">
                <a:latin typeface="Verdana" pitchFamily="34" charset="0"/>
                <a:ea typeface="Verdana" pitchFamily="34" charset="0"/>
                <a:cs typeface="Verdana" pitchFamily="34" charset="0"/>
              </a:rPr>
              <a:t>SAMEN BESLISSEN </a:t>
            </a:r>
            <a:r>
              <a:rPr lang="nl-NL" sz="3200" dirty="0" smtClean="0">
                <a:latin typeface="Verdana" pitchFamily="34" charset="0"/>
                <a:ea typeface="Verdana" pitchFamily="34" charset="0"/>
                <a:cs typeface="Verdana" pitchFamily="34" charset="0"/>
              </a:rPr>
              <a:t>(</a:t>
            </a:r>
            <a:r>
              <a:rPr lang="nl-NL" sz="3200" dirty="0" err="1" smtClean="0">
                <a:latin typeface="Verdana" pitchFamily="34" charset="0"/>
                <a:ea typeface="Verdana" pitchFamily="34" charset="0"/>
                <a:cs typeface="Verdana" pitchFamily="34" charset="0"/>
              </a:rPr>
              <a:t>Elwyn</a:t>
            </a:r>
            <a:r>
              <a:rPr lang="nl-NL" sz="3200" dirty="0" smtClean="0">
                <a:latin typeface="Verdana" pitchFamily="34" charset="0"/>
                <a:ea typeface="Verdana" pitchFamily="34" charset="0"/>
                <a:cs typeface="Verdana" pitchFamily="34" charset="0"/>
              </a:rPr>
              <a:t>)</a:t>
            </a:r>
            <a:endParaRPr lang="nl-NL" sz="3200" dirty="0">
              <a:latin typeface="Verdana" pitchFamily="34" charset="0"/>
              <a:ea typeface="Verdana" pitchFamily="34" charset="0"/>
              <a:cs typeface="Verdana" pitchFamily="34" charset="0"/>
            </a:endParaRPr>
          </a:p>
        </p:txBody>
      </p:sp>
      <p:pic>
        <p:nvPicPr>
          <p:cNvPr id="13" name="Shape 241"/>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l="28294" t="21382" r="44701" b="18153"/>
          <a:stretch>
            <a:fillRect/>
          </a:stretch>
        </p:blipFill>
        <p:spPr bwMode="auto">
          <a:xfrm rot="1630478">
            <a:off x="6407747" y="3323957"/>
            <a:ext cx="2164054" cy="302880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60509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srcRect/>
          <a:stretch>
            <a:fillRect/>
          </a:stretch>
        </p:blipFill>
        <p:spPr bwMode="auto">
          <a:xfrm>
            <a:off x="0" y="0"/>
            <a:ext cx="9144000" cy="1341438"/>
          </a:xfrm>
          <a:prstGeom prst="rect">
            <a:avLst/>
          </a:prstGeom>
          <a:noFill/>
          <a:ln w="9525">
            <a:noFill/>
            <a:miter lim="800000"/>
            <a:headEnd/>
            <a:tailEnd/>
          </a:ln>
        </p:spPr>
      </p:pic>
      <p:pic>
        <p:nvPicPr>
          <p:cNvPr id="4099" name="Picture 6"/>
          <p:cNvPicPr>
            <a:picLocks noChangeAspect="1" noChangeArrowheads="1"/>
          </p:cNvPicPr>
          <p:nvPr/>
        </p:nvPicPr>
        <p:blipFill>
          <a:blip r:embed="rId3" cstate="print"/>
          <a:srcRect/>
          <a:stretch>
            <a:fillRect/>
          </a:stretch>
        </p:blipFill>
        <p:spPr bwMode="auto">
          <a:xfrm>
            <a:off x="3676650" y="5934075"/>
            <a:ext cx="5467350" cy="923925"/>
          </a:xfrm>
          <a:prstGeom prst="rect">
            <a:avLst/>
          </a:prstGeom>
          <a:noFill/>
          <a:ln w="9525">
            <a:noFill/>
            <a:miter lim="800000"/>
            <a:headEnd/>
            <a:tailEnd/>
          </a:ln>
        </p:spPr>
      </p:pic>
      <p:pic>
        <p:nvPicPr>
          <p:cNvPr id="4100" name="Afbeelding 4" descr="beeldmerk.jpg"/>
          <p:cNvPicPr>
            <a:picLocks noChangeAspect="1"/>
          </p:cNvPicPr>
          <p:nvPr/>
        </p:nvPicPr>
        <p:blipFill>
          <a:blip r:embed="rId4" cstate="print"/>
          <a:srcRect l="6615" t="22391" r="6615" b="22391"/>
          <a:stretch>
            <a:fillRect/>
          </a:stretch>
        </p:blipFill>
        <p:spPr bwMode="auto">
          <a:xfrm>
            <a:off x="0" y="6165850"/>
            <a:ext cx="1089025" cy="692150"/>
          </a:xfrm>
          <a:prstGeom prst="rect">
            <a:avLst/>
          </a:prstGeom>
          <a:noFill/>
          <a:ln w="9525">
            <a:noFill/>
            <a:miter lim="800000"/>
            <a:headEnd/>
            <a:tailEnd/>
          </a:ln>
        </p:spPr>
      </p:pic>
      <p:sp>
        <p:nvSpPr>
          <p:cNvPr id="6" name="Rechthoek 5"/>
          <p:cNvSpPr/>
          <p:nvPr/>
        </p:nvSpPr>
        <p:spPr>
          <a:xfrm>
            <a:off x="539552" y="1700808"/>
            <a:ext cx="8136904" cy="3600986"/>
          </a:xfrm>
          <a:prstGeom prst="rect">
            <a:avLst/>
          </a:prstGeom>
        </p:spPr>
        <p:txBody>
          <a:bodyPr wrap="square">
            <a:spAutoFit/>
          </a:bodyPr>
          <a:lstStyle/>
          <a:p>
            <a:pPr>
              <a:buFont typeface="Wingdings" pitchFamily="2" charset="2"/>
              <a:buChar char="Ø"/>
            </a:pPr>
            <a:r>
              <a:rPr lang="nl-NL" sz="2800" dirty="0" smtClean="0">
                <a:solidFill>
                  <a:prstClr val="black"/>
                </a:solidFill>
                <a:latin typeface="Verdana" pitchFamily="34" charset="0"/>
                <a:ea typeface="Verdana" pitchFamily="34" charset="0"/>
                <a:cs typeface="Verdana" pitchFamily="34" charset="0"/>
              </a:rPr>
              <a:t> </a:t>
            </a:r>
            <a:r>
              <a:rPr lang="nl-NL" sz="3200" dirty="0" smtClean="0">
                <a:solidFill>
                  <a:prstClr val="black"/>
                </a:solidFill>
                <a:latin typeface="Verdana" pitchFamily="34" charset="0"/>
                <a:ea typeface="Verdana" pitchFamily="34" charset="0"/>
                <a:cs typeface="Verdana" pitchFamily="34" charset="0"/>
              </a:rPr>
              <a:t>Inlassen bedenktijd</a:t>
            </a:r>
          </a:p>
          <a:p>
            <a:endParaRPr lang="nl-NL" sz="3200" dirty="0" smtClean="0">
              <a:solidFill>
                <a:prstClr val="black"/>
              </a:solidFill>
              <a:latin typeface="Verdana" pitchFamily="34" charset="0"/>
              <a:ea typeface="Verdana" pitchFamily="34" charset="0"/>
              <a:cs typeface="Verdana" pitchFamily="34" charset="0"/>
            </a:endParaRPr>
          </a:p>
          <a:p>
            <a:pPr lvl="1">
              <a:buFont typeface="Arial" pitchFamily="34" charset="0"/>
              <a:buChar char="•"/>
            </a:pPr>
            <a:r>
              <a:rPr lang="nl-NL" sz="3200" dirty="0" smtClean="0">
                <a:solidFill>
                  <a:prstClr val="black"/>
                </a:solidFill>
                <a:latin typeface="Verdana" pitchFamily="34" charset="0"/>
                <a:ea typeface="Verdana" pitchFamily="34" charset="0"/>
                <a:cs typeface="Verdana" pitchFamily="34" charset="0"/>
              </a:rPr>
              <a:t> gesprekken met anderen</a:t>
            </a:r>
          </a:p>
          <a:p>
            <a:pPr lvl="1">
              <a:buFont typeface="Arial" pitchFamily="34" charset="0"/>
              <a:buChar char="•"/>
            </a:pPr>
            <a:r>
              <a:rPr lang="nl-NL" sz="3200" dirty="0" smtClean="0">
                <a:solidFill>
                  <a:prstClr val="black"/>
                </a:solidFill>
                <a:latin typeface="Verdana" pitchFamily="34" charset="0"/>
                <a:ea typeface="Verdana" pitchFamily="34" charset="0"/>
                <a:cs typeface="Verdana" pitchFamily="34" charset="0"/>
              </a:rPr>
              <a:t> verwijzing naar </a:t>
            </a:r>
            <a:r>
              <a:rPr lang="nl-NL" sz="3200" b="1" dirty="0" smtClean="0">
                <a:solidFill>
                  <a:prstClr val="black"/>
                </a:solidFill>
                <a:latin typeface="Verdana" pitchFamily="34" charset="0"/>
                <a:ea typeface="Verdana" pitchFamily="34" charset="0"/>
                <a:cs typeface="Verdana" pitchFamily="34" charset="0"/>
                <a:hlinkClick r:id="rId5"/>
              </a:rPr>
              <a:t>NIERWIJZER</a:t>
            </a:r>
            <a:endParaRPr lang="nl-NL" sz="3200" b="1" dirty="0" smtClean="0">
              <a:solidFill>
                <a:prstClr val="black"/>
              </a:solidFill>
              <a:latin typeface="Verdana" pitchFamily="34" charset="0"/>
              <a:ea typeface="Verdana" pitchFamily="34" charset="0"/>
              <a:cs typeface="Verdana" pitchFamily="34" charset="0"/>
            </a:endParaRPr>
          </a:p>
          <a:p>
            <a:pPr lvl="1"/>
            <a:endParaRPr lang="nl-NL" sz="3200" b="1" dirty="0" smtClean="0">
              <a:solidFill>
                <a:prstClr val="black"/>
              </a:solidFill>
              <a:latin typeface="Verdana" pitchFamily="34" charset="0"/>
              <a:ea typeface="Verdana" pitchFamily="34" charset="0"/>
              <a:cs typeface="Verdana" pitchFamily="34" charset="0"/>
            </a:endParaRPr>
          </a:p>
          <a:p>
            <a:pPr lvl="1"/>
            <a:endParaRPr lang="nl-NL" sz="2000" b="1" dirty="0" smtClean="0">
              <a:solidFill>
                <a:prstClr val="black"/>
              </a:solidFill>
              <a:latin typeface="Verdana" pitchFamily="34" charset="0"/>
              <a:ea typeface="Verdana" pitchFamily="34" charset="0"/>
              <a:cs typeface="Verdana" pitchFamily="34" charset="0"/>
            </a:endParaRPr>
          </a:p>
          <a:p>
            <a:pPr lvl="1"/>
            <a:r>
              <a:rPr lang="nl-NL" sz="2000" b="1" dirty="0" smtClean="0">
                <a:solidFill>
                  <a:prstClr val="black"/>
                </a:solidFill>
                <a:latin typeface="Verdana" pitchFamily="34" charset="0"/>
                <a:ea typeface="Verdana" pitchFamily="34" charset="0"/>
                <a:cs typeface="Verdana" pitchFamily="34" charset="0"/>
              </a:rPr>
              <a:t> </a:t>
            </a:r>
          </a:p>
          <a:p>
            <a:endParaRPr lang="nl-NL" sz="2800" dirty="0" smtClean="0">
              <a:solidFill>
                <a:prstClr val="black"/>
              </a:solidFill>
              <a:latin typeface="Verdana" pitchFamily="34" charset="0"/>
              <a:ea typeface="Verdana" pitchFamily="34" charset="0"/>
              <a:cs typeface="Verdana" pitchFamily="34" charset="0"/>
            </a:endParaRPr>
          </a:p>
        </p:txBody>
      </p:sp>
      <p:sp>
        <p:nvSpPr>
          <p:cNvPr id="7" name="Rechthoek 6"/>
          <p:cNvSpPr/>
          <p:nvPr/>
        </p:nvSpPr>
        <p:spPr>
          <a:xfrm>
            <a:off x="0" y="0"/>
            <a:ext cx="7325408" cy="461665"/>
          </a:xfrm>
          <a:prstGeom prst="rect">
            <a:avLst/>
          </a:prstGeom>
        </p:spPr>
        <p:txBody>
          <a:bodyPr wrap="square">
            <a:spAutoFit/>
          </a:bodyPr>
          <a:lstStyle/>
          <a:p>
            <a:r>
              <a:rPr lang="nl-NL" sz="2400" b="1" dirty="0" smtClean="0">
                <a:solidFill>
                  <a:prstClr val="white"/>
                </a:solidFill>
                <a:latin typeface="Verdana" pitchFamily="34" charset="0"/>
                <a:ea typeface="Verdana" pitchFamily="34" charset="0"/>
                <a:cs typeface="Verdana" pitchFamily="34" charset="0"/>
              </a:rPr>
              <a:t>25 jaar NPV </a:t>
            </a:r>
            <a:r>
              <a:rPr lang="nl-NL" sz="2400" b="1" dirty="0" err="1" smtClean="0">
                <a:solidFill>
                  <a:prstClr val="white"/>
                </a:solidFill>
                <a:latin typeface="Verdana" pitchFamily="34" charset="0"/>
                <a:ea typeface="Verdana" pitchFamily="34" charset="0"/>
                <a:cs typeface="Verdana" pitchFamily="34" charset="0"/>
              </a:rPr>
              <a:t>Roermond</a:t>
            </a:r>
            <a:endParaRPr lang="nl-NL" sz="2400" b="1" dirty="0">
              <a:solidFill>
                <a:prstClr val="white"/>
              </a:solidFill>
              <a:latin typeface="Verdana" pitchFamily="34" charset="0"/>
              <a:ea typeface="Verdana" pitchFamily="34" charset="0"/>
              <a:cs typeface="Verdana" pitchFamily="34" charset="0"/>
            </a:endParaRPr>
          </a:p>
        </p:txBody>
      </p:sp>
      <p:sp>
        <p:nvSpPr>
          <p:cNvPr id="9" name="Rechthoek 8"/>
          <p:cNvSpPr/>
          <p:nvPr/>
        </p:nvSpPr>
        <p:spPr>
          <a:xfrm>
            <a:off x="4357686" y="6550223"/>
            <a:ext cx="3823483" cy="307777"/>
          </a:xfrm>
          <a:prstGeom prst="rect">
            <a:avLst/>
          </a:prstGeom>
        </p:spPr>
        <p:txBody>
          <a:bodyPr wrap="none">
            <a:spAutoFit/>
          </a:bodyPr>
          <a:lstStyle/>
          <a:p>
            <a:pPr fontAlgn="base">
              <a:spcBef>
                <a:spcPct val="0"/>
              </a:spcBef>
              <a:spcAft>
                <a:spcPct val="0"/>
              </a:spcAft>
            </a:pPr>
            <a:r>
              <a:rPr lang="en-US" altLang="nl-NL" sz="1400" b="1" dirty="0" smtClean="0">
                <a:solidFill>
                  <a:srgbClr val="0070C0"/>
                </a:solidFill>
                <a:latin typeface="Verdana" pitchFamily="34" charset="0"/>
                <a:ea typeface="Verdana" pitchFamily="34" charset="0"/>
                <a:cs typeface="Verdana" pitchFamily="34" charset="0"/>
              </a:rPr>
              <a:t>Nierpatiënten Vereniging Nederland</a:t>
            </a:r>
            <a:endParaRPr lang="en-US" altLang="nl-NL" sz="1400" b="1" dirty="0">
              <a:solidFill>
                <a:srgbClr val="0070C0"/>
              </a:solidFill>
              <a:latin typeface="Verdana" pitchFamily="34" charset="0"/>
              <a:ea typeface="Verdana" pitchFamily="34" charset="0"/>
              <a:cs typeface="Verdana" pitchFamily="34" charset="0"/>
            </a:endParaRPr>
          </a:p>
        </p:txBody>
      </p:sp>
      <p:sp>
        <p:nvSpPr>
          <p:cNvPr id="10" name="Tijdelijke aanduiding voor dianummer 9"/>
          <p:cNvSpPr>
            <a:spLocks noGrp="1"/>
          </p:cNvSpPr>
          <p:nvPr>
            <p:ph type="sldNum" sz="quarter" idx="12"/>
          </p:nvPr>
        </p:nvSpPr>
        <p:spPr/>
        <p:txBody>
          <a:bodyPr/>
          <a:lstStyle/>
          <a:p>
            <a:pPr>
              <a:defRPr/>
            </a:pPr>
            <a:fld id="{78F09BD3-00D7-49FD-A289-FB0B78904FD6}" type="slidenum">
              <a:rPr lang="nl-NL" sz="1600" smtClean="0">
                <a:solidFill>
                  <a:prstClr val="white"/>
                </a:solidFill>
                <a:latin typeface="Verdana" pitchFamily="34" charset="0"/>
                <a:ea typeface="Verdana" pitchFamily="34" charset="0"/>
                <a:cs typeface="Verdana" pitchFamily="34" charset="0"/>
              </a:rPr>
              <a:pPr>
                <a:defRPr/>
              </a:pPr>
              <a:t>106</a:t>
            </a:fld>
            <a:endParaRPr lang="nl-NL" sz="1600" dirty="0">
              <a:solidFill>
                <a:prstClr val="white"/>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4085258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srcRect/>
          <a:stretch>
            <a:fillRect/>
          </a:stretch>
        </p:blipFill>
        <p:spPr bwMode="auto">
          <a:xfrm>
            <a:off x="0" y="0"/>
            <a:ext cx="9144000" cy="1341438"/>
          </a:xfrm>
          <a:prstGeom prst="rect">
            <a:avLst/>
          </a:prstGeom>
          <a:noFill/>
          <a:ln w="9525">
            <a:noFill/>
            <a:miter lim="800000"/>
            <a:headEnd/>
            <a:tailEnd/>
          </a:ln>
        </p:spPr>
      </p:pic>
      <p:pic>
        <p:nvPicPr>
          <p:cNvPr id="4099" name="Picture 6"/>
          <p:cNvPicPr>
            <a:picLocks noChangeAspect="1" noChangeArrowheads="1"/>
          </p:cNvPicPr>
          <p:nvPr/>
        </p:nvPicPr>
        <p:blipFill>
          <a:blip r:embed="rId3" cstate="print"/>
          <a:srcRect/>
          <a:stretch>
            <a:fillRect/>
          </a:stretch>
        </p:blipFill>
        <p:spPr bwMode="auto">
          <a:xfrm>
            <a:off x="3676650" y="5934075"/>
            <a:ext cx="5467350" cy="923925"/>
          </a:xfrm>
          <a:prstGeom prst="rect">
            <a:avLst/>
          </a:prstGeom>
          <a:noFill/>
          <a:ln w="9525">
            <a:noFill/>
            <a:miter lim="800000"/>
            <a:headEnd/>
            <a:tailEnd/>
          </a:ln>
        </p:spPr>
      </p:pic>
      <p:pic>
        <p:nvPicPr>
          <p:cNvPr id="4100" name="Afbeelding 4" descr="beeldmerk.jpg"/>
          <p:cNvPicPr>
            <a:picLocks noChangeAspect="1"/>
          </p:cNvPicPr>
          <p:nvPr/>
        </p:nvPicPr>
        <p:blipFill>
          <a:blip r:embed="rId4" cstate="print"/>
          <a:srcRect l="6615" t="22391" r="6615" b="22391"/>
          <a:stretch>
            <a:fillRect/>
          </a:stretch>
        </p:blipFill>
        <p:spPr bwMode="auto">
          <a:xfrm>
            <a:off x="0" y="6165850"/>
            <a:ext cx="1089025" cy="692150"/>
          </a:xfrm>
          <a:prstGeom prst="rect">
            <a:avLst/>
          </a:prstGeom>
          <a:noFill/>
          <a:ln w="9525">
            <a:noFill/>
            <a:miter lim="800000"/>
            <a:headEnd/>
            <a:tailEnd/>
          </a:ln>
        </p:spPr>
      </p:pic>
      <p:sp>
        <p:nvSpPr>
          <p:cNvPr id="6" name="Rechthoek 5"/>
          <p:cNvSpPr/>
          <p:nvPr/>
        </p:nvSpPr>
        <p:spPr>
          <a:xfrm>
            <a:off x="539552" y="1268760"/>
            <a:ext cx="8136904" cy="954107"/>
          </a:xfrm>
          <a:prstGeom prst="rect">
            <a:avLst/>
          </a:prstGeom>
        </p:spPr>
        <p:txBody>
          <a:bodyPr wrap="square">
            <a:spAutoFit/>
          </a:bodyPr>
          <a:lstStyle/>
          <a:p>
            <a:endParaRPr lang="nl-NL" sz="2800" dirty="0" smtClean="0">
              <a:solidFill>
                <a:prstClr val="black"/>
              </a:solidFill>
              <a:latin typeface="Verdana" pitchFamily="34" charset="0"/>
              <a:ea typeface="Verdana" pitchFamily="34" charset="0"/>
              <a:cs typeface="Verdana" pitchFamily="34" charset="0"/>
            </a:endParaRPr>
          </a:p>
          <a:p>
            <a:endParaRPr lang="nl-NL" sz="2800" b="1" dirty="0">
              <a:solidFill>
                <a:prstClr val="black"/>
              </a:solidFill>
              <a:latin typeface="Verdana" pitchFamily="34" charset="0"/>
              <a:ea typeface="Verdana" pitchFamily="34" charset="0"/>
              <a:cs typeface="Verdana" pitchFamily="34" charset="0"/>
            </a:endParaRPr>
          </a:p>
        </p:txBody>
      </p:sp>
      <p:sp>
        <p:nvSpPr>
          <p:cNvPr id="8" name="Rechthoek 7"/>
          <p:cNvSpPr/>
          <p:nvPr/>
        </p:nvSpPr>
        <p:spPr>
          <a:xfrm>
            <a:off x="539552" y="1484785"/>
            <a:ext cx="8136904" cy="4401205"/>
          </a:xfrm>
          <a:prstGeom prst="rect">
            <a:avLst/>
          </a:prstGeom>
        </p:spPr>
        <p:txBody>
          <a:bodyPr wrap="square">
            <a:spAutoFit/>
          </a:bodyPr>
          <a:lstStyle/>
          <a:p>
            <a:r>
              <a:rPr lang="nl-NL" sz="2800" dirty="0" smtClean="0">
                <a:solidFill>
                  <a:prstClr val="black"/>
                </a:solidFill>
                <a:latin typeface="Verdana" pitchFamily="34" charset="0"/>
                <a:ea typeface="Verdana" pitchFamily="34" charset="0"/>
                <a:cs typeface="Verdana" pitchFamily="34" charset="0"/>
              </a:rPr>
              <a:t> </a:t>
            </a:r>
          </a:p>
          <a:p>
            <a:pPr>
              <a:buFont typeface="Arial" pitchFamily="34" charset="0"/>
              <a:buChar char="•"/>
            </a:pPr>
            <a:r>
              <a:rPr lang="nl-NL" sz="2800" dirty="0">
                <a:solidFill>
                  <a:prstClr val="black"/>
                </a:solidFill>
                <a:latin typeface="Verdana" pitchFamily="34" charset="0"/>
                <a:ea typeface="Verdana" pitchFamily="34" charset="0"/>
                <a:cs typeface="Verdana" pitchFamily="34" charset="0"/>
              </a:rPr>
              <a:t> </a:t>
            </a:r>
            <a:r>
              <a:rPr lang="nl-NL" sz="2800" dirty="0" smtClean="0">
                <a:solidFill>
                  <a:prstClr val="black"/>
                </a:solidFill>
                <a:latin typeface="Verdana" pitchFamily="34" charset="0"/>
                <a:ea typeface="Verdana" pitchFamily="34" charset="0"/>
                <a:cs typeface="Verdana" pitchFamily="34" charset="0"/>
              </a:rPr>
              <a:t>Besluitvormend gesprek (</a:t>
            </a:r>
            <a:r>
              <a:rPr lang="nl-NL" sz="2800" dirty="0" err="1" smtClean="0">
                <a:solidFill>
                  <a:prstClr val="black"/>
                </a:solidFill>
                <a:latin typeface="Verdana" pitchFamily="34" charset="0"/>
                <a:ea typeface="Verdana" pitchFamily="34" charset="0"/>
                <a:cs typeface="Verdana" pitchFamily="34" charset="0"/>
              </a:rPr>
              <a:t>Decision</a:t>
            </a:r>
            <a:r>
              <a:rPr lang="nl-NL" sz="2800" dirty="0" smtClean="0">
                <a:solidFill>
                  <a:prstClr val="black"/>
                </a:solidFill>
                <a:latin typeface="Verdana" pitchFamily="34" charset="0"/>
                <a:ea typeface="Verdana" pitchFamily="34" charset="0"/>
                <a:cs typeface="Verdana" pitchFamily="34" charset="0"/>
              </a:rPr>
              <a:t> talk):</a:t>
            </a:r>
          </a:p>
          <a:p>
            <a:pPr lvl="1">
              <a:buFont typeface="Arial" pitchFamily="34" charset="0"/>
              <a:buChar char="•"/>
            </a:pPr>
            <a:r>
              <a:rPr lang="nl-NL" sz="2800" dirty="0" smtClean="0">
                <a:solidFill>
                  <a:prstClr val="black"/>
                </a:solidFill>
                <a:latin typeface="Verdana" pitchFamily="34" charset="0"/>
                <a:ea typeface="Verdana" pitchFamily="34" charset="0"/>
                <a:cs typeface="Verdana" pitchFamily="34" charset="0"/>
              </a:rPr>
              <a:t>  Voorkeur + reden daarachter</a:t>
            </a:r>
          </a:p>
          <a:p>
            <a:pPr lvl="1">
              <a:buFont typeface="Arial" pitchFamily="34" charset="0"/>
              <a:buChar char="•"/>
            </a:pPr>
            <a:r>
              <a:rPr lang="nl-NL" sz="2800" dirty="0" smtClean="0">
                <a:solidFill>
                  <a:prstClr val="black"/>
                </a:solidFill>
                <a:latin typeface="Verdana" pitchFamily="34" charset="0"/>
                <a:ea typeface="Verdana" pitchFamily="34" charset="0"/>
                <a:cs typeface="Verdana" pitchFamily="34" charset="0"/>
              </a:rPr>
              <a:t>  Aanvullende info?</a:t>
            </a:r>
          </a:p>
          <a:p>
            <a:pPr lvl="1">
              <a:buFont typeface="Arial" pitchFamily="34" charset="0"/>
              <a:buChar char="•"/>
            </a:pPr>
            <a:r>
              <a:rPr lang="nl-NL" sz="2800" dirty="0" smtClean="0">
                <a:solidFill>
                  <a:prstClr val="black"/>
                </a:solidFill>
                <a:latin typeface="Verdana" pitchFamily="34" charset="0"/>
                <a:ea typeface="Verdana" pitchFamily="34" charset="0"/>
                <a:cs typeface="Verdana" pitchFamily="34" charset="0"/>
              </a:rPr>
              <a:t>  Besluit, kan zo nodig herzien worden</a:t>
            </a:r>
          </a:p>
          <a:p>
            <a:endParaRPr lang="nl-NL" sz="2800" dirty="0" smtClean="0">
              <a:solidFill>
                <a:prstClr val="black"/>
              </a:solidFill>
              <a:latin typeface="Verdana" pitchFamily="34" charset="0"/>
              <a:ea typeface="Verdana" pitchFamily="34" charset="0"/>
              <a:cs typeface="Verdana" pitchFamily="34" charset="0"/>
            </a:endParaRPr>
          </a:p>
          <a:p>
            <a:endParaRPr lang="nl-NL" sz="2800" dirty="0" smtClean="0">
              <a:solidFill>
                <a:prstClr val="black"/>
              </a:solidFill>
              <a:latin typeface="Verdana" pitchFamily="34" charset="0"/>
              <a:ea typeface="Verdana" pitchFamily="34" charset="0"/>
              <a:cs typeface="Verdana" pitchFamily="34" charset="0"/>
            </a:endParaRPr>
          </a:p>
          <a:p>
            <a:r>
              <a:rPr lang="nl-NL" sz="2800" b="1" dirty="0" smtClean="0">
                <a:solidFill>
                  <a:prstClr val="black"/>
                </a:solidFill>
                <a:latin typeface="Verdana" pitchFamily="34" charset="0"/>
                <a:ea typeface="Verdana" pitchFamily="34" charset="0"/>
                <a:cs typeface="Verdana" pitchFamily="34" charset="0"/>
              </a:rPr>
              <a:t>Uitgangsvraag in richtlijn heeft geleid tot advies ‘Samen beslissen’</a:t>
            </a:r>
          </a:p>
          <a:p>
            <a:endParaRPr lang="nl-NL" sz="2800" b="1" dirty="0">
              <a:solidFill>
                <a:prstClr val="black"/>
              </a:solidFill>
              <a:latin typeface="Verdana" pitchFamily="34" charset="0"/>
              <a:ea typeface="Verdana" pitchFamily="34" charset="0"/>
              <a:cs typeface="Verdana" pitchFamily="34" charset="0"/>
            </a:endParaRPr>
          </a:p>
        </p:txBody>
      </p:sp>
      <p:sp>
        <p:nvSpPr>
          <p:cNvPr id="7" name="Rechthoek 6"/>
          <p:cNvSpPr/>
          <p:nvPr/>
        </p:nvSpPr>
        <p:spPr>
          <a:xfrm>
            <a:off x="0" y="0"/>
            <a:ext cx="7469424" cy="461665"/>
          </a:xfrm>
          <a:prstGeom prst="rect">
            <a:avLst/>
          </a:prstGeom>
        </p:spPr>
        <p:txBody>
          <a:bodyPr wrap="square">
            <a:spAutoFit/>
          </a:bodyPr>
          <a:lstStyle/>
          <a:p>
            <a:r>
              <a:rPr lang="nl-NL" sz="2400" b="1" dirty="0" smtClean="0">
                <a:solidFill>
                  <a:prstClr val="white"/>
                </a:solidFill>
                <a:latin typeface="Verdana" pitchFamily="34" charset="0"/>
                <a:ea typeface="Verdana" pitchFamily="34" charset="0"/>
                <a:cs typeface="Verdana" pitchFamily="34" charset="0"/>
              </a:rPr>
              <a:t>25 jaar NPV </a:t>
            </a:r>
            <a:r>
              <a:rPr lang="nl-NL" sz="2400" b="1" dirty="0" err="1" smtClean="0">
                <a:solidFill>
                  <a:prstClr val="white"/>
                </a:solidFill>
                <a:latin typeface="Verdana" pitchFamily="34" charset="0"/>
                <a:ea typeface="Verdana" pitchFamily="34" charset="0"/>
                <a:cs typeface="Verdana" pitchFamily="34" charset="0"/>
              </a:rPr>
              <a:t>Roermond</a:t>
            </a:r>
            <a:endParaRPr lang="nl-NL" sz="2400" b="1" dirty="0">
              <a:solidFill>
                <a:prstClr val="white"/>
              </a:solidFill>
              <a:latin typeface="Verdana" pitchFamily="34" charset="0"/>
              <a:ea typeface="Verdana" pitchFamily="34" charset="0"/>
              <a:cs typeface="Verdana" pitchFamily="34" charset="0"/>
            </a:endParaRPr>
          </a:p>
        </p:txBody>
      </p:sp>
      <p:sp>
        <p:nvSpPr>
          <p:cNvPr id="9" name="Rechthoek 8"/>
          <p:cNvSpPr/>
          <p:nvPr/>
        </p:nvSpPr>
        <p:spPr>
          <a:xfrm>
            <a:off x="4357686" y="6550223"/>
            <a:ext cx="3823483" cy="307777"/>
          </a:xfrm>
          <a:prstGeom prst="rect">
            <a:avLst/>
          </a:prstGeom>
        </p:spPr>
        <p:txBody>
          <a:bodyPr wrap="none">
            <a:spAutoFit/>
          </a:bodyPr>
          <a:lstStyle/>
          <a:p>
            <a:pPr fontAlgn="base">
              <a:spcBef>
                <a:spcPct val="0"/>
              </a:spcBef>
              <a:spcAft>
                <a:spcPct val="0"/>
              </a:spcAft>
            </a:pPr>
            <a:r>
              <a:rPr lang="en-US" altLang="nl-NL" sz="1400" b="1" dirty="0" smtClean="0">
                <a:solidFill>
                  <a:srgbClr val="0070C0"/>
                </a:solidFill>
                <a:latin typeface="Verdana" pitchFamily="34" charset="0"/>
                <a:ea typeface="Verdana" pitchFamily="34" charset="0"/>
                <a:cs typeface="Verdana" pitchFamily="34" charset="0"/>
              </a:rPr>
              <a:t>Nierpatiënten Vereniging Nederland</a:t>
            </a:r>
            <a:endParaRPr lang="en-US" altLang="nl-NL" sz="1400" b="1" dirty="0">
              <a:solidFill>
                <a:srgbClr val="0070C0"/>
              </a:solidFill>
              <a:latin typeface="Verdana" pitchFamily="34" charset="0"/>
              <a:ea typeface="Verdana" pitchFamily="34" charset="0"/>
              <a:cs typeface="Verdana" pitchFamily="34" charset="0"/>
            </a:endParaRPr>
          </a:p>
        </p:txBody>
      </p:sp>
      <p:sp>
        <p:nvSpPr>
          <p:cNvPr id="10" name="Tijdelijke aanduiding voor dianummer 9"/>
          <p:cNvSpPr>
            <a:spLocks noGrp="1"/>
          </p:cNvSpPr>
          <p:nvPr>
            <p:ph type="sldNum" sz="quarter" idx="12"/>
          </p:nvPr>
        </p:nvSpPr>
        <p:spPr/>
        <p:txBody>
          <a:bodyPr/>
          <a:lstStyle/>
          <a:p>
            <a:pPr>
              <a:defRPr/>
            </a:pPr>
            <a:fld id="{78F09BD3-00D7-49FD-A289-FB0B78904FD6}" type="slidenum">
              <a:rPr lang="nl-NL" sz="1600" smtClean="0">
                <a:solidFill>
                  <a:prstClr val="white"/>
                </a:solidFill>
                <a:latin typeface="Verdana" pitchFamily="34" charset="0"/>
                <a:ea typeface="Verdana" pitchFamily="34" charset="0"/>
                <a:cs typeface="Verdana" pitchFamily="34" charset="0"/>
              </a:rPr>
              <a:pPr>
                <a:defRPr/>
              </a:pPr>
              <a:t>107</a:t>
            </a:fld>
            <a:endParaRPr lang="nl-NL" sz="1600" dirty="0">
              <a:solidFill>
                <a:prstClr val="white"/>
              </a:solidFill>
              <a:latin typeface="Verdana" pitchFamily="34" charset="0"/>
              <a:ea typeface="Verdana" pitchFamily="34" charset="0"/>
              <a:cs typeface="Verdana" pitchFamily="34" charset="0"/>
            </a:endParaRPr>
          </a:p>
        </p:txBody>
      </p:sp>
      <p:sp>
        <p:nvSpPr>
          <p:cNvPr id="11" name="Rechthoek 10"/>
          <p:cNvSpPr/>
          <p:nvPr/>
        </p:nvSpPr>
        <p:spPr>
          <a:xfrm>
            <a:off x="3000095" y="3244334"/>
            <a:ext cx="3143809" cy="369332"/>
          </a:xfrm>
          <a:prstGeom prst="rect">
            <a:avLst/>
          </a:prstGeom>
        </p:spPr>
        <p:txBody>
          <a:bodyPr wrap="none">
            <a:spAutoFit/>
          </a:bodyPr>
          <a:lstStyle/>
          <a:p>
            <a:r>
              <a:rPr lang="nl-NL" b="1" dirty="0" smtClean="0">
                <a:solidFill>
                  <a:prstClr val="white"/>
                </a:solidFill>
                <a:latin typeface="Verdana" pitchFamily="34" charset="0"/>
                <a:ea typeface="Verdana" pitchFamily="34" charset="0"/>
                <a:cs typeface="Verdana" pitchFamily="34" charset="0"/>
              </a:rPr>
              <a:t>25 jaar NPV </a:t>
            </a:r>
            <a:r>
              <a:rPr lang="nl-NL" b="1" dirty="0" err="1" smtClean="0">
                <a:solidFill>
                  <a:prstClr val="white"/>
                </a:solidFill>
                <a:latin typeface="Verdana" pitchFamily="34" charset="0"/>
                <a:ea typeface="Verdana" pitchFamily="34" charset="0"/>
                <a:cs typeface="Verdana" pitchFamily="34" charset="0"/>
              </a:rPr>
              <a:t>Roermond</a:t>
            </a:r>
            <a:endParaRPr lang="nl-NL" b="1" dirty="0">
              <a:solidFill>
                <a:prstClr val="white"/>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2015890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srcRect/>
          <a:stretch>
            <a:fillRect/>
          </a:stretch>
        </p:blipFill>
        <p:spPr bwMode="auto">
          <a:xfrm>
            <a:off x="0" y="0"/>
            <a:ext cx="9144000" cy="1341438"/>
          </a:xfrm>
          <a:prstGeom prst="rect">
            <a:avLst/>
          </a:prstGeom>
          <a:noFill/>
          <a:ln w="9525">
            <a:noFill/>
            <a:miter lim="800000"/>
            <a:headEnd/>
            <a:tailEnd/>
          </a:ln>
        </p:spPr>
      </p:pic>
      <p:pic>
        <p:nvPicPr>
          <p:cNvPr id="4099" name="Picture 6"/>
          <p:cNvPicPr>
            <a:picLocks noChangeAspect="1" noChangeArrowheads="1"/>
          </p:cNvPicPr>
          <p:nvPr/>
        </p:nvPicPr>
        <p:blipFill>
          <a:blip r:embed="rId3" cstate="print"/>
          <a:srcRect/>
          <a:stretch>
            <a:fillRect/>
          </a:stretch>
        </p:blipFill>
        <p:spPr bwMode="auto">
          <a:xfrm>
            <a:off x="3676650" y="5934075"/>
            <a:ext cx="5467350" cy="923925"/>
          </a:xfrm>
          <a:prstGeom prst="rect">
            <a:avLst/>
          </a:prstGeom>
          <a:noFill/>
          <a:ln w="9525">
            <a:noFill/>
            <a:miter lim="800000"/>
            <a:headEnd/>
            <a:tailEnd/>
          </a:ln>
        </p:spPr>
      </p:pic>
      <p:pic>
        <p:nvPicPr>
          <p:cNvPr id="4100" name="Afbeelding 4" descr="beeldmerk.jpg"/>
          <p:cNvPicPr>
            <a:picLocks noChangeAspect="1"/>
          </p:cNvPicPr>
          <p:nvPr/>
        </p:nvPicPr>
        <p:blipFill>
          <a:blip r:embed="rId4" cstate="print"/>
          <a:srcRect l="6615" t="22391" r="6615" b="22391"/>
          <a:stretch>
            <a:fillRect/>
          </a:stretch>
        </p:blipFill>
        <p:spPr bwMode="auto">
          <a:xfrm>
            <a:off x="0" y="6165850"/>
            <a:ext cx="1089025" cy="692150"/>
          </a:xfrm>
          <a:prstGeom prst="rect">
            <a:avLst/>
          </a:prstGeom>
          <a:noFill/>
          <a:ln w="9525">
            <a:noFill/>
            <a:miter lim="800000"/>
            <a:headEnd/>
            <a:tailEnd/>
          </a:ln>
        </p:spPr>
      </p:pic>
      <p:sp>
        <p:nvSpPr>
          <p:cNvPr id="6" name="Rechthoek 5"/>
          <p:cNvSpPr/>
          <p:nvPr/>
        </p:nvSpPr>
        <p:spPr>
          <a:xfrm>
            <a:off x="539552" y="1268760"/>
            <a:ext cx="8136904" cy="954107"/>
          </a:xfrm>
          <a:prstGeom prst="rect">
            <a:avLst/>
          </a:prstGeom>
        </p:spPr>
        <p:txBody>
          <a:bodyPr wrap="square">
            <a:spAutoFit/>
          </a:bodyPr>
          <a:lstStyle/>
          <a:p>
            <a:endParaRPr lang="nl-NL" sz="2800" dirty="0" smtClean="0">
              <a:solidFill>
                <a:prstClr val="black"/>
              </a:solidFill>
              <a:latin typeface="Verdana" pitchFamily="34" charset="0"/>
              <a:ea typeface="Verdana" pitchFamily="34" charset="0"/>
              <a:cs typeface="Verdana" pitchFamily="34" charset="0"/>
            </a:endParaRPr>
          </a:p>
          <a:p>
            <a:endParaRPr lang="nl-NL" sz="2800" b="1" dirty="0">
              <a:solidFill>
                <a:prstClr val="black"/>
              </a:solidFill>
              <a:latin typeface="Verdana" pitchFamily="34" charset="0"/>
              <a:ea typeface="Verdana" pitchFamily="34" charset="0"/>
              <a:cs typeface="Verdana" pitchFamily="34" charset="0"/>
            </a:endParaRPr>
          </a:p>
        </p:txBody>
      </p:sp>
      <p:sp>
        <p:nvSpPr>
          <p:cNvPr id="8" name="Rechthoek 7"/>
          <p:cNvSpPr/>
          <p:nvPr/>
        </p:nvSpPr>
        <p:spPr>
          <a:xfrm>
            <a:off x="539552" y="1484785"/>
            <a:ext cx="8136904" cy="1815882"/>
          </a:xfrm>
          <a:prstGeom prst="rect">
            <a:avLst/>
          </a:prstGeom>
        </p:spPr>
        <p:txBody>
          <a:bodyPr wrap="square">
            <a:spAutoFit/>
          </a:bodyPr>
          <a:lstStyle/>
          <a:p>
            <a:r>
              <a:rPr lang="nl-NL" sz="2800" dirty="0" smtClean="0">
                <a:solidFill>
                  <a:prstClr val="black"/>
                </a:solidFill>
                <a:latin typeface="Verdana" pitchFamily="34" charset="0"/>
                <a:ea typeface="Verdana" pitchFamily="34" charset="0"/>
                <a:cs typeface="Verdana" pitchFamily="34" charset="0"/>
              </a:rPr>
              <a:t> </a:t>
            </a:r>
          </a:p>
          <a:p>
            <a:endParaRPr lang="nl-NL" sz="2800" dirty="0" smtClean="0">
              <a:solidFill>
                <a:prstClr val="black"/>
              </a:solidFill>
              <a:latin typeface="Verdana" pitchFamily="34" charset="0"/>
              <a:ea typeface="Verdana" pitchFamily="34" charset="0"/>
              <a:cs typeface="Verdana" pitchFamily="34" charset="0"/>
            </a:endParaRPr>
          </a:p>
          <a:p>
            <a:endParaRPr lang="nl-NL" sz="2800" dirty="0" smtClean="0">
              <a:solidFill>
                <a:prstClr val="black"/>
              </a:solidFill>
              <a:latin typeface="Verdana" pitchFamily="34" charset="0"/>
              <a:ea typeface="Verdana" pitchFamily="34" charset="0"/>
              <a:cs typeface="Verdana" pitchFamily="34" charset="0"/>
            </a:endParaRPr>
          </a:p>
          <a:p>
            <a:endParaRPr lang="nl-NL" sz="2800" b="1" dirty="0">
              <a:solidFill>
                <a:prstClr val="black"/>
              </a:solidFill>
              <a:latin typeface="Verdana" pitchFamily="34" charset="0"/>
              <a:ea typeface="Verdana" pitchFamily="34" charset="0"/>
              <a:cs typeface="Verdana" pitchFamily="34" charset="0"/>
            </a:endParaRPr>
          </a:p>
        </p:txBody>
      </p:sp>
      <p:sp>
        <p:nvSpPr>
          <p:cNvPr id="7" name="Rechthoek 6"/>
          <p:cNvSpPr/>
          <p:nvPr/>
        </p:nvSpPr>
        <p:spPr>
          <a:xfrm>
            <a:off x="0" y="0"/>
            <a:ext cx="7469424" cy="400110"/>
          </a:xfrm>
          <a:prstGeom prst="rect">
            <a:avLst/>
          </a:prstGeom>
        </p:spPr>
        <p:txBody>
          <a:bodyPr wrap="square">
            <a:spAutoFit/>
          </a:bodyPr>
          <a:lstStyle/>
          <a:p>
            <a:r>
              <a:rPr lang="nl-NL" sz="2000" b="1" dirty="0" smtClean="0">
                <a:solidFill>
                  <a:prstClr val="white"/>
                </a:solidFill>
                <a:latin typeface="Verdana" pitchFamily="34" charset="0"/>
                <a:ea typeface="Verdana" pitchFamily="34" charset="0"/>
                <a:cs typeface="Verdana" pitchFamily="34" charset="0"/>
              </a:rPr>
              <a:t>25 jaar NPV </a:t>
            </a:r>
            <a:r>
              <a:rPr lang="nl-NL" sz="2000" b="1" dirty="0" err="1" smtClean="0">
                <a:solidFill>
                  <a:prstClr val="white"/>
                </a:solidFill>
                <a:latin typeface="Verdana" pitchFamily="34" charset="0"/>
                <a:ea typeface="Verdana" pitchFamily="34" charset="0"/>
                <a:cs typeface="Verdana" pitchFamily="34" charset="0"/>
              </a:rPr>
              <a:t>Roermond</a:t>
            </a:r>
            <a:endParaRPr lang="nl-NL" sz="2000" b="1" dirty="0">
              <a:solidFill>
                <a:prstClr val="white"/>
              </a:solidFill>
              <a:latin typeface="Verdana" pitchFamily="34" charset="0"/>
              <a:ea typeface="Verdana" pitchFamily="34" charset="0"/>
              <a:cs typeface="Verdana" pitchFamily="34" charset="0"/>
            </a:endParaRPr>
          </a:p>
        </p:txBody>
      </p:sp>
      <p:sp>
        <p:nvSpPr>
          <p:cNvPr id="9" name="Rechthoek 8"/>
          <p:cNvSpPr/>
          <p:nvPr/>
        </p:nvSpPr>
        <p:spPr>
          <a:xfrm>
            <a:off x="4357686" y="6550223"/>
            <a:ext cx="3823483" cy="307777"/>
          </a:xfrm>
          <a:prstGeom prst="rect">
            <a:avLst/>
          </a:prstGeom>
        </p:spPr>
        <p:txBody>
          <a:bodyPr wrap="none">
            <a:spAutoFit/>
          </a:bodyPr>
          <a:lstStyle/>
          <a:p>
            <a:pPr fontAlgn="base">
              <a:spcBef>
                <a:spcPct val="0"/>
              </a:spcBef>
              <a:spcAft>
                <a:spcPct val="0"/>
              </a:spcAft>
            </a:pPr>
            <a:r>
              <a:rPr lang="en-US" altLang="nl-NL" sz="1400" b="1" dirty="0" smtClean="0">
                <a:solidFill>
                  <a:srgbClr val="0070C0"/>
                </a:solidFill>
                <a:latin typeface="Verdana" pitchFamily="34" charset="0"/>
                <a:ea typeface="Verdana" pitchFamily="34" charset="0"/>
                <a:cs typeface="Verdana" pitchFamily="34" charset="0"/>
              </a:rPr>
              <a:t>Nierpatiënten Vereniging Nederland</a:t>
            </a:r>
            <a:endParaRPr lang="en-US" altLang="nl-NL" sz="1400" b="1" dirty="0">
              <a:solidFill>
                <a:srgbClr val="0070C0"/>
              </a:solidFill>
              <a:latin typeface="Verdana" pitchFamily="34" charset="0"/>
              <a:ea typeface="Verdana" pitchFamily="34" charset="0"/>
              <a:cs typeface="Verdana" pitchFamily="34" charset="0"/>
            </a:endParaRPr>
          </a:p>
        </p:txBody>
      </p:sp>
      <p:sp>
        <p:nvSpPr>
          <p:cNvPr id="13" name="Titel 12"/>
          <p:cNvSpPr>
            <a:spLocks noGrp="1"/>
          </p:cNvSpPr>
          <p:nvPr>
            <p:ph type="title"/>
          </p:nvPr>
        </p:nvSpPr>
        <p:spPr>
          <a:xfrm>
            <a:off x="395536" y="1196752"/>
            <a:ext cx="8229600" cy="936104"/>
          </a:xfrm>
        </p:spPr>
        <p:txBody>
          <a:bodyPr/>
          <a:lstStyle/>
          <a:p>
            <a:r>
              <a:rPr lang="nl-NL" sz="3200" b="1" dirty="0" smtClean="0">
                <a:latin typeface="Verdana" pitchFamily="34" charset="0"/>
                <a:ea typeface="Verdana" pitchFamily="34" charset="0"/>
                <a:cs typeface="Verdana" pitchFamily="34" charset="0"/>
              </a:rPr>
              <a:t>Wat draagt ‘samen beslissen’ bij aan de kwaliteit van zorg?</a:t>
            </a:r>
            <a:endParaRPr lang="nl-NL" sz="3200" b="1" dirty="0">
              <a:latin typeface="Verdana" pitchFamily="34" charset="0"/>
              <a:ea typeface="Verdana" pitchFamily="34" charset="0"/>
              <a:cs typeface="Verdana" pitchFamily="34" charset="0"/>
            </a:endParaRPr>
          </a:p>
        </p:txBody>
      </p:sp>
      <p:sp>
        <p:nvSpPr>
          <p:cNvPr id="14" name="Tijdelijke aanduiding voor inhoud 13"/>
          <p:cNvSpPr>
            <a:spLocks noGrp="1"/>
          </p:cNvSpPr>
          <p:nvPr>
            <p:ph idx="1"/>
          </p:nvPr>
        </p:nvSpPr>
        <p:spPr>
          <a:xfrm>
            <a:off x="467544" y="2276872"/>
            <a:ext cx="8229600" cy="3705275"/>
          </a:xfrm>
        </p:spPr>
        <p:txBody>
          <a:bodyPr/>
          <a:lstStyle/>
          <a:p>
            <a:pPr>
              <a:buNone/>
            </a:pPr>
            <a:r>
              <a:rPr lang="nl-NL" dirty="0" smtClean="0"/>
              <a:t>Aangetoond:</a:t>
            </a:r>
          </a:p>
          <a:p>
            <a:r>
              <a:rPr lang="nl-NL" dirty="0" smtClean="0"/>
              <a:t>Zorgverleners geven meer informatie; </a:t>
            </a:r>
          </a:p>
          <a:p>
            <a:r>
              <a:rPr lang="nl-NL" dirty="0" smtClean="0"/>
              <a:t>Patienten nemen actiever deel in de besluitvorming;</a:t>
            </a:r>
          </a:p>
          <a:p>
            <a:r>
              <a:rPr lang="nl-NL" dirty="0" smtClean="0"/>
              <a:t>Patienten durven meer vragen te stellen;</a:t>
            </a:r>
          </a:p>
          <a:p>
            <a:r>
              <a:rPr lang="nl-NL" dirty="0" smtClean="0"/>
              <a:t>Patienten zijn meer tevredenheid over de gemaakte keuzes;</a:t>
            </a:r>
          </a:p>
        </p:txBody>
      </p:sp>
      <p:sp>
        <p:nvSpPr>
          <p:cNvPr id="10" name="Tijdelijke aanduiding voor dianummer 9"/>
          <p:cNvSpPr>
            <a:spLocks noGrp="1"/>
          </p:cNvSpPr>
          <p:nvPr>
            <p:ph type="sldNum" sz="quarter" idx="12"/>
          </p:nvPr>
        </p:nvSpPr>
        <p:spPr/>
        <p:txBody>
          <a:bodyPr/>
          <a:lstStyle/>
          <a:p>
            <a:pPr>
              <a:defRPr/>
            </a:pPr>
            <a:fld id="{78F09BD3-00D7-49FD-A289-FB0B78904FD6}" type="slidenum">
              <a:rPr lang="nl-NL" sz="1600" smtClean="0">
                <a:solidFill>
                  <a:prstClr val="white"/>
                </a:solidFill>
                <a:latin typeface="Verdana" pitchFamily="34" charset="0"/>
                <a:ea typeface="Verdana" pitchFamily="34" charset="0"/>
                <a:cs typeface="Verdana" pitchFamily="34" charset="0"/>
              </a:rPr>
              <a:pPr>
                <a:defRPr/>
              </a:pPr>
              <a:t>108</a:t>
            </a:fld>
            <a:endParaRPr lang="nl-NL" sz="1600" dirty="0">
              <a:solidFill>
                <a:prstClr val="white"/>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9200973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srcRect/>
          <a:stretch>
            <a:fillRect/>
          </a:stretch>
        </p:blipFill>
        <p:spPr bwMode="auto">
          <a:xfrm>
            <a:off x="0" y="0"/>
            <a:ext cx="9144000" cy="1341438"/>
          </a:xfrm>
          <a:prstGeom prst="rect">
            <a:avLst/>
          </a:prstGeom>
          <a:noFill/>
          <a:ln w="9525">
            <a:noFill/>
            <a:miter lim="800000"/>
            <a:headEnd/>
            <a:tailEnd/>
          </a:ln>
        </p:spPr>
      </p:pic>
      <p:pic>
        <p:nvPicPr>
          <p:cNvPr id="4099" name="Picture 6"/>
          <p:cNvPicPr>
            <a:picLocks noChangeAspect="1" noChangeArrowheads="1"/>
          </p:cNvPicPr>
          <p:nvPr/>
        </p:nvPicPr>
        <p:blipFill>
          <a:blip r:embed="rId3" cstate="print"/>
          <a:srcRect/>
          <a:stretch>
            <a:fillRect/>
          </a:stretch>
        </p:blipFill>
        <p:spPr bwMode="auto">
          <a:xfrm>
            <a:off x="3676650" y="5934075"/>
            <a:ext cx="5467350" cy="923925"/>
          </a:xfrm>
          <a:prstGeom prst="rect">
            <a:avLst/>
          </a:prstGeom>
          <a:noFill/>
          <a:ln w="9525">
            <a:noFill/>
            <a:miter lim="800000"/>
            <a:headEnd/>
            <a:tailEnd/>
          </a:ln>
        </p:spPr>
      </p:pic>
      <p:pic>
        <p:nvPicPr>
          <p:cNvPr id="4100" name="Afbeelding 4" descr="beeldmerk.jpg"/>
          <p:cNvPicPr>
            <a:picLocks noChangeAspect="1"/>
          </p:cNvPicPr>
          <p:nvPr/>
        </p:nvPicPr>
        <p:blipFill>
          <a:blip r:embed="rId4" cstate="print"/>
          <a:srcRect l="6615" t="22391" r="6615" b="22391"/>
          <a:stretch>
            <a:fillRect/>
          </a:stretch>
        </p:blipFill>
        <p:spPr bwMode="auto">
          <a:xfrm>
            <a:off x="0" y="6165850"/>
            <a:ext cx="1089025" cy="692150"/>
          </a:xfrm>
          <a:prstGeom prst="rect">
            <a:avLst/>
          </a:prstGeom>
          <a:noFill/>
          <a:ln w="9525">
            <a:noFill/>
            <a:miter lim="800000"/>
            <a:headEnd/>
            <a:tailEnd/>
          </a:ln>
        </p:spPr>
      </p:pic>
      <p:sp>
        <p:nvSpPr>
          <p:cNvPr id="6" name="Rechthoek 5"/>
          <p:cNvSpPr/>
          <p:nvPr/>
        </p:nvSpPr>
        <p:spPr>
          <a:xfrm>
            <a:off x="539552" y="1268760"/>
            <a:ext cx="8136904" cy="954107"/>
          </a:xfrm>
          <a:prstGeom prst="rect">
            <a:avLst/>
          </a:prstGeom>
        </p:spPr>
        <p:txBody>
          <a:bodyPr wrap="square">
            <a:spAutoFit/>
          </a:bodyPr>
          <a:lstStyle/>
          <a:p>
            <a:endParaRPr lang="nl-NL" sz="2800" dirty="0" smtClean="0">
              <a:solidFill>
                <a:prstClr val="black"/>
              </a:solidFill>
              <a:latin typeface="Verdana" pitchFamily="34" charset="0"/>
              <a:ea typeface="Verdana" pitchFamily="34" charset="0"/>
              <a:cs typeface="Verdana" pitchFamily="34" charset="0"/>
            </a:endParaRPr>
          </a:p>
          <a:p>
            <a:endParaRPr lang="nl-NL" sz="2800" b="1" dirty="0">
              <a:solidFill>
                <a:prstClr val="black"/>
              </a:solidFill>
              <a:latin typeface="Verdana" pitchFamily="34" charset="0"/>
              <a:ea typeface="Verdana" pitchFamily="34" charset="0"/>
              <a:cs typeface="Verdana" pitchFamily="34" charset="0"/>
            </a:endParaRPr>
          </a:p>
        </p:txBody>
      </p:sp>
      <p:sp>
        <p:nvSpPr>
          <p:cNvPr id="8" name="Rechthoek 7"/>
          <p:cNvSpPr/>
          <p:nvPr/>
        </p:nvSpPr>
        <p:spPr>
          <a:xfrm>
            <a:off x="539552" y="1484785"/>
            <a:ext cx="8136904" cy="1815882"/>
          </a:xfrm>
          <a:prstGeom prst="rect">
            <a:avLst/>
          </a:prstGeom>
        </p:spPr>
        <p:txBody>
          <a:bodyPr wrap="square">
            <a:spAutoFit/>
          </a:bodyPr>
          <a:lstStyle/>
          <a:p>
            <a:r>
              <a:rPr lang="nl-NL" sz="2800" dirty="0" smtClean="0">
                <a:solidFill>
                  <a:prstClr val="black"/>
                </a:solidFill>
                <a:latin typeface="Verdana" pitchFamily="34" charset="0"/>
                <a:ea typeface="Verdana" pitchFamily="34" charset="0"/>
                <a:cs typeface="Verdana" pitchFamily="34" charset="0"/>
              </a:rPr>
              <a:t> </a:t>
            </a:r>
          </a:p>
          <a:p>
            <a:endParaRPr lang="nl-NL" sz="2800" dirty="0" smtClean="0">
              <a:solidFill>
                <a:prstClr val="black"/>
              </a:solidFill>
              <a:latin typeface="Verdana" pitchFamily="34" charset="0"/>
              <a:ea typeface="Verdana" pitchFamily="34" charset="0"/>
              <a:cs typeface="Verdana" pitchFamily="34" charset="0"/>
            </a:endParaRPr>
          </a:p>
          <a:p>
            <a:endParaRPr lang="nl-NL" sz="2800" dirty="0" smtClean="0">
              <a:solidFill>
                <a:prstClr val="black"/>
              </a:solidFill>
              <a:latin typeface="Verdana" pitchFamily="34" charset="0"/>
              <a:ea typeface="Verdana" pitchFamily="34" charset="0"/>
              <a:cs typeface="Verdana" pitchFamily="34" charset="0"/>
            </a:endParaRPr>
          </a:p>
          <a:p>
            <a:endParaRPr lang="nl-NL" sz="2800" b="1" dirty="0">
              <a:solidFill>
                <a:prstClr val="black"/>
              </a:solidFill>
              <a:latin typeface="Verdana" pitchFamily="34" charset="0"/>
              <a:ea typeface="Verdana" pitchFamily="34" charset="0"/>
              <a:cs typeface="Verdana" pitchFamily="34" charset="0"/>
            </a:endParaRPr>
          </a:p>
        </p:txBody>
      </p:sp>
      <p:sp>
        <p:nvSpPr>
          <p:cNvPr id="7" name="Rechthoek 6"/>
          <p:cNvSpPr/>
          <p:nvPr/>
        </p:nvSpPr>
        <p:spPr>
          <a:xfrm>
            <a:off x="0" y="0"/>
            <a:ext cx="7469424" cy="400110"/>
          </a:xfrm>
          <a:prstGeom prst="rect">
            <a:avLst/>
          </a:prstGeom>
        </p:spPr>
        <p:txBody>
          <a:bodyPr wrap="square">
            <a:spAutoFit/>
          </a:bodyPr>
          <a:lstStyle/>
          <a:p>
            <a:r>
              <a:rPr lang="nl-NL" sz="2000" b="1" dirty="0" smtClean="0">
                <a:solidFill>
                  <a:prstClr val="white"/>
                </a:solidFill>
                <a:latin typeface="Verdana" pitchFamily="34" charset="0"/>
                <a:ea typeface="Verdana" pitchFamily="34" charset="0"/>
                <a:cs typeface="Verdana" pitchFamily="34" charset="0"/>
              </a:rPr>
              <a:t>25 jaar NPV </a:t>
            </a:r>
            <a:r>
              <a:rPr lang="nl-NL" sz="2000" b="1" dirty="0" err="1" smtClean="0">
                <a:solidFill>
                  <a:prstClr val="white"/>
                </a:solidFill>
                <a:latin typeface="Verdana" pitchFamily="34" charset="0"/>
                <a:ea typeface="Verdana" pitchFamily="34" charset="0"/>
                <a:cs typeface="Verdana" pitchFamily="34" charset="0"/>
              </a:rPr>
              <a:t>Roermond</a:t>
            </a:r>
            <a:endParaRPr lang="nl-NL" sz="2000" b="1" dirty="0">
              <a:solidFill>
                <a:prstClr val="white"/>
              </a:solidFill>
              <a:latin typeface="Verdana" pitchFamily="34" charset="0"/>
              <a:ea typeface="Verdana" pitchFamily="34" charset="0"/>
              <a:cs typeface="Verdana" pitchFamily="34" charset="0"/>
            </a:endParaRPr>
          </a:p>
        </p:txBody>
      </p:sp>
      <p:sp>
        <p:nvSpPr>
          <p:cNvPr id="9" name="Rechthoek 8"/>
          <p:cNvSpPr/>
          <p:nvPr/>
        </p:nvSpPr>
        <p:spPr>
          <a:xfrm>
            <a:off x="4357686" y="6550223"/>
            <a:ext cx="3823483" cy="307777"/>
          </a:xfrm>
          <a:prstGeom prst="rect">
            <a:avLst/>
          </a:prstGeom>
        </p:spPr>
        <p:txBody>
          <a:bodyPr wrap="none">
            <a:spAutoFit/>
          </a:bodyPr>
          <a:lstStyle/>
          <a:p>
            <a:pPr fontAlgn="base">
              <a:spcBef>
                <a:spcPct val="0"/>
              </a:spcBef>
              <a:spcAft>
                <a:spcPct val="0"/>
              </a:spcAft>
            </a:pPr>
            <a:r>
              <a:rPr lang="en-US" altLang="nl-NL" sz="1400" b="1" dirty="0" smtClean="0">
                <a:solidFill>
                  <a:srgbClr val="0070C0"/>
                </a:solidFill>
                <a:latin typeface="Verdana" pitchFamily="34" charset="0"/>
                <a:ea typeface="Verdana" pitchFamily="34" charset="0"/>
                <a:cs typeface="Verdana" pitchFamily="34" charset="0"/>
              </a:rPr>
              <a:t>Nierpatiënten Vereniging Nederland</a:t>
            </a:r>
            <a:endParaRPr lang="en-US" altLang="nl-NL" sz="1400" b="1" dirty="0">
              <a:solidFill>
                <a:srgbClr val="0070C0"/>
              </a:solidFill>
              <a:latin typeface="Verdana" pitchFamily="34" charset="0"/>
              <a:ea typeface="Verdana" pitchFamily="34" charset="0"/>
              <a:cs typeface="Verdana" pitchFamily="34" charset="0"/>
            </a:endParaRPr>
          </a:p>
        </p:txBody>
      </p:sp>
      <p:sp>
        <p:nvSpPr>
          <p:cNvPr id="13" name="Titel 12"/>
          <p:cNvSpPr>
            <a:spLocks noGrp="1"/>
          </p:cNvSpPr>
          <p:nvPr>
            <p:ph type="title"/>
          </p:nvPr>
        </p:nvSpPr>
        <p:spPr>
          <a:xfrm>
            <a:off x="395536" y="1196752"/>
            <a:ext cx="8229600" cy="936104"/>
          </a:xfrm>
        </p:spPr>
        <p:txBody>
          <a:bodyPr/>
          <a:lstStyle/>
          <a:p>
            <a:r>
              <a:rPr lang="nl-NL" sz="3200" b="1" dirty="0" smtClean="0">
                <a:latin typeface="Verdana" pitchFamily="34" charset="0"/>
                <a:ea typeface="Verdana" pitchFamily="34" charset="0"/>
                <a:cs typeface="Verdana" pitchFamily="34" charset="0"/>
              </a:rPr>
              <a:t>Wat draagt ‘samen beslissen’ bij aan de kwaliteit van zorg?</a:t>
            </a:r>
            <a:endParaRPr lang="nl-NL" sz="3200" b="1" dirty="0">
              <a:latin typeface="Verdana" pitchFamily="34" charset="0"/>
              <a:ea typeface="Verdana" pitchFamily="34" charset="0"/>
              <a:cs typeface="Verdana" pitchFamily="34" charset="0"/>
            </a:endParaRPr>
          </a:p>
        </p:txBody>
      </p:sp>
      <p:sp>
        <p:nvSpPr>
          <p:cNvPr id="14" name="Tijdelijke aanduiding voor inhoud 13"/>
          <p:cNvSpPr>
            <a:spLocks noGrp="1"/>
          </p:cNvSpPr>
          <p:nvPr>
            <p:ph idx="1"/>
          </p:nvPr>
        </p:nvSpPr>
        <p:spPr>
          <a:xfrm>
            <a:off x="467544" y="2276872"/>
            <a:ext cx="8229600" cy="3705275"/>
          </a:xfrm>
        </p:spPr>
        <p:txBody>
          <a:bodyPr/>
          <a:lstStyle/>
          <a:p>
            <a:pPr>
              <a:buNone/>
            </a:pPr>
            <a:r>
              <a:rPr lang="nl-NL" sz="2800" dirty="0" smtClean="0"/>
              <a:t>En ook:</a:t>
            </a:r>
          </a:p>
          <a:p>
            <a:r>
              <a:rPr lang="nl-NL" sz="2800" dirty="0" smtClean="0"/>
              <a:t>De duur van het spreekuur wordt niet langer;</a:t>
            </a:r>
          </a:p>
          <a:p>
            <a:r>
              <a:rPr lang="nl-NL" sz="2800" dirty="0" smtClean="0"/>
              <a:t>Patienten krijgen meer kennis en hebben een meer realistische verwachting t.a.v. voordelen en risico’s.</a:t>
            </a:r>
          </a:p>
          <a:p>
            <a:pPr>
              <a:buNone/>
            </a:pPr>
            <a:endParaRPr lang="nl-NL" sz="1400" dirty="0" smtClean="0"/>
          </a:p>
          <a:p>
            <a:pPr>
              <a:buNone/>
            </a:pPr>
            <a:r>
              <a:rPr lang="nl-NL" sz="2800" dirty="0" smtClean="0"/>
              <a:t>Voorstelbaar is ook dat:</a:t>
            </a:r>
          </a:p>
          <a:p>
            <a:pPr>
              <a:buNone/>
            </a:pPr>
            <a:r>
              <a:rPr lang="nl-NL" sz="2800" dirty="0" smtClean="0"/>
              <a:t>Patienten zich meer houden aan behandelvoorschriften</a:t>
            </a:r>
          </a:p>
          <a:p>
            <a:pPr>
              <a:buNone/>
            </a:pPr>
            <a:r>
              <a:rPr lang="nl-NL" sz="2800" dirty="0" smtClean="0"/>
              <a:t>en dat zorgverleners meer plezier in hun werk krijgen.</a:t>
            </a:r>
          </a:p>
          <a:p>
            <a:endParaRPr lang="nl-NL" dirty="0" smtClean="0"/>
          </a:p>
          <a:p>
            <a:endParaRPr lang="nl-NL" dirty="0" smtClean="0"/>
          </a:p>
        </p:txBody>
      </p:sp>
      <p:sp>
        <p:nvSpPr>
          <p:cNvPr id="10" name="Tijdelijke aanduiding voor dianummer 9"/>
          <p:cNvSpPr>
            <a:spLocks noGrp="1"/>
          </p:cNvSpPr>
          <p:nvPr>
            <p:ph type="sldNum" sz="quarter" idx="12"/>
          </p:nvPr>
        </p:nvSpPr>
        <p:spPr/>
        <p:txBody>
          <a:bodyPr/>
          <a:lstStyle/>
          <a:p>
            <a:pPr>
              <a:defRPr/>
            </a:pPr>
            <a:fld id="{78F09BD3-00D7-49FD-A289-FB0B78904FD6}" type="slidenum">
              <a:rPr lang="nl-NL" sz="1600" smtClean="0">
                <a:solidFill>
                  <a:prstClr val="white"/>
                </a:solidFill>
                <a:latin typeface="Verdana" pitchFamily="34" charset="0"/>
                <a:ea typeface="Verdana" pitchFamily="34" charset="0"/>
                <a:cs typeface="Verdana" pitchFamily="34" charset="0"/>
              </a:rPr>
              <a:pPr>
                <a:defRPr/>
              </a:pPr>
              <a:t>109</a:t>
            </a:fld>
            <a:endParaRPr lang="nl-NL" sz="1600" dirty="0">
              <a:solidFill>
                <a:prstClr val="white"/>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82574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Ziekenhuis 1937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0675"/>
            <a:ext cx="9144000" cy="627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5839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srcRect/>
          <a:stretch>
            <a:fillRect/>
          </a:stretch>
        </p:blipFill>
        <p:spPr bwMode="auto">
          <a:xfrm>
            <a:off x="0" y="0"/>
            <a:ext cx="9144000" cy="1341438"/>
          </a:xfrm>
          <a:prstGeom prst="rect">
            <a:avLst/>
          </a:prstGeom>
          <a:noFill/>
          <a:ln w="9525">
            <a:noFill/>
            <a:miter lim="800000"/>
            <a:headEnd/>
            <a:tailEnd/>
          </a:ln>
        </p:spPr>
      </p:pic>
      <p:pic>
        <p:nvPicPr>
          <p:cNvPr id="4099" name="Picture 6"/>
          <p:cNvPicPr>
            <a:picLocks noChangeAspect="1" noChangeArrowheads="1"/>
          </p:cNvPicPr>
          <p:nvPr/>
        </p:nvPicPr>
        <p:blipFill>
          <a:blip r:embed="rId3" cstate="print"/>
          <a:srcRect/>
          <a:stretch>
            <a:fillRect/>
          </a:stretch>
        </p:blipFill>
        <p:spPr bwMode="auto">
          <a:xfrm>
            <a:off x="3676650" y="5934075"/>
            <a:ext cx="5467350" cy="923925"/>
          </a:xfrm>
          <a:prstGeom prst="rect">
            <a:avLst/>
          </a:prstGeom>
          <a:noFill/>
          <a:ln w="9525">
            <a:noFill/>
            <a:miter lim="800000"/>
            <a:headEnd/>
            <a:tailEnd/>
          </a:ln>
        </p:spPr>
      </p:pic>
      <p:pic>
        <p:nvPicPr>
          <p:cNvPr id="4100" name="Afbeelding 4" descr="beeldmerk.jpg"/>
          <p:cNvPicPr>
            <a:picLocks noChangeAspect="1"/>
          </p:cNvPicPr>
          <p:nvPr/>
        </p:nvPicPr>
        <p:blipFill>
          <a:blip r:embed="rId4" cstate="print"/>
          <a:srcRect l="6615" t="22391" r="6615" b="22391"/>
          <a:stretch>
            <a:fillRect/>
          </a:stretch>
        </p:blipFill>
        <p:spPr bwMode="auto">
          <a:xfrm>
            <a:off x="0" y="6165850"/>
            <a:ext cx="1089025" cy="692150"/>
          </a:xfrm>
          <a:prstGeom prst="rect">
            <a:avLst/>
          </a:prstGeom>
          <a:noFill/>
          <a:ln w="9525">
            <a:noFill/>
            <a:miter lim="800000"/>
            <a:headEnd/>
            <a:tailEnd/>
          </a:ln>
        </p:spPr>
      </p:pic>
      <p:sp>
        <p:nvSpPr>
          <p:cNvPr id="8" name="Rechthoek 7"/>
          <p:cNvSpPr/>
          <p:nvPr/>
        </p:nvSpPr>
        <p:spPr>
          <a:xfrm>
            <a:off x="4286248" y="6550223"/>
            <a:ext cx="3823483" cy="307777"/>
          </a:xfrm>
          <a:prstGeom prst="rect">
            <a:avLst/>
          </a:prstGeom>
        </p:spPr>
        <p:txBody>
          <a:bodyPr wrap="none">
            <a:spAutoFit/>
          </a:bodyPr>
          <a:lstStyle/>
          <a:p>
            <a:pPr fontAlgn="base">
              <a:spcBef>
                <a:spcPct val="0"/>
              </a:spcBef>
              <a:spcAft>
                <a:spcPct val="0"/>
              </a:spcAft>
            </a:pPr>
            <a:r>
              <a:rPr lang="en-US" altLang="nl-NL" sz="1400" b="1" dirty="0" smtClean="0">
                <a:solidFill>
                  <a:srgbClr val="0070C0"/>
                </a:solidFill>
                <a:latin typeface="Verdana" pitchFamily="34" charset="0"/>
                <a:ea typeface="Verdana" pitchFamily="34" charset="0"/>
                <a:cs typeface="Verdana" pitchFamily="34" charset="0"/>
              </a:rPr>
              <a:t>Nierpatiënten Vereniging Nederland</a:t>
            </a:r>
            <a:endParaRPr lang="en-US" altLang="nl-NL" sz="1400" b="1" dirty="0">
              <a:solidFill>
                <a:srgbClr val="0070C0"/>
              </a:solidFill>
              <a:latin typeface="Verdana" pitchFamily="34" charset="0"/>
              <a:ea typeface="Verdana" pitchFamily="34" charset="0"/>
              <a:cs typeface="Verdana" pitchFamily="34" charset="0"/>
            </a:endParaRPr>
          </a:p>
        </p:txBody>
      </p:sp>
      <p:sp>
        <p:nvSpPr>
          <p:cNvPr id="9" name="Tijdelijke aanduiding voor dianummer 8"/>
          <p:cNvSpPr>
            <a:spLocks noGrp="1"/>
          </p:cNvSpPr>
          <p:nvPr>
            <p:ph type="sldNum" sz="quarter" idx="12"/>
          </p:nvPr>
        </p:nvSpPr>
        <p:spPr/>
        <p:txBody>
          <a:bodyPr/>
          <a:lstStyle/>
          <a:p>
            <a:pPr>
              <a:defRPr/>
            </a:pPr>
            <a:fld id="{78F09BD3-00D7-49FD-A289-FB0B78904FD6}" type="slidenum">
              <a:rPr lang="nl-NL" sz="1600" smtClean="0">
                <a:solidFill>
                  <a:prstClr val="white"/>
                </a:solidFill>
                <a:latin typeface="Verdana" pitchFamily="34" charset="0"/>
                <a:ea typeface="Verdana" pitchFamily="34" charset="0"/>
                <a:cs typeface="Verdana" pitchFamily="34" charset="0"/>
              </a:rPr>
              <a:pPr>
                <a:defRPr/>
              </a:pPr>
              <a:t>110</a:t>
            </a:fld>
            <a:endParaRPr lang="nl-NL" sz="1600" dirty="0">
              <a:solidFill>
                <a:prstClr val="white"/>
              </a:solidFill>
              <a:latin typeface="Verdana" pitchFamily="34" charset="0"/>
              <a:ea typeface="Verdana" pitchFamily="34" charset="0"/>
              <a:cs typeface="Verdana" pitchFamily="34" charset="0"/>
            </a:endParaRPr>
          </a:p>
        </p:txBody>
      </p:sp>
      <p:sp>
        <p:nvSpPr>
          <p:cNvPr id="10" name="Tekstvak 9"/>
          <p:cNvSpPr txBox="1"/>
          <p:nvPr/>
        </p:nvSpPr>
        <p:spPr>
          <a:xfrm>
            <a:off x="827584" y="260648"/>
            <a:ext cx="3888432" cy="707886"/>
          </a:xfrm>
          <a:prstGeom prst="rect">
            <a:avLst/>
          </a:prstGeom>
          <a:noFill/>
        </p:spPr>
        <p:txBody>
          <a:bodyPr wrap="square" rtlCol="0">
            <a:spAutoFit/>
          </a:bodyPr>
          <a:lstStyle/>
          <a:p>
            <a:r>
              <a:rPr lang="nl-NL" sz="2000" b="1" dirty="0" smtClean="0">
                <a:solidFill>
                  <a:prstClr val="white"/>
                </a:solidFill>
                <a:latin typeface="Verdana" pitchFamily="34" charset="0"/>
                <a:ea typeface="Verdana" pitchFamily="34" charset="0"/>
                <a:cs typeface="Verdana" pitchFamily="34" charset="0"/>
              </a:rPr>
              <a:t>THEMANUMMER WISSELWERKING</a:t>
            </a:r>
            <a:endParaRPr lang="nl-NL" sz="2000" b="1" dirty="0">
              <a:solidFill>
                <a:prstClr val="white"/>
              </a:solidFill>
              <a:latin typeface="Verdana" pitchFamily="34" charset="0"/>
              <a:ea typeface="Verdana" pitchFamily="34" charset="0"/>
              <a:cs typeface="Verdana" pitchFamily="34" charset="0"/>
            </a:endParaRPr>
          </a:p>
        </p:txBody>
      </p:sp>
      <p:pic>
        <p:nvPicPr>
          <p:cNvPr id="2" name="Picture 2"/>
          <p:cNvPicPr>
            <a:picLocks noChangeAspect="1" noChangeArrowheads="1"/>
          </p:cNvPicPr>
          <p:nvPr/>
        </p:nvPicPr>
        <p:blipFill>
          <a:blip r:embed="rId5" cstate="print"/>
          <a:srcRect l="24213" t="8834" r="38775" b="7167"/>
          <a:stretch>
            <a:fillRect/>
          </a:stretch>
        </p:blipFill>
        <p:spPr bwMode="auto">
          <a:xfrm rot="1340126">
            <a:off x="2821465" y="633326"/>
            <a:ext cx="4456095" cy="5688632"/>
          </a:xfrm>
          <a:prstGeom prst="rect">
            <a:avLst/>
          </a:prstGeom>
          <a:noFill/>
          <a:ln w="9525">
            <a:noFill/>
            <a:miter lim="800000"/>
            <a:headEnd/>
            <a:tailEnd/>
          </a:ln>
        </p:spPr>
      </p:pic>
      <p:sp>
        <p:nvSpPr>
          <p:cNvPr id="11" name="Tekstvak 10"/>
          <p:cNvSpPr txBox="1"/>
          <p:nvPr/>
        </p:nvSpPr>
        <p:spPr>
          <a:xfrm>
            <a:off x="539552" y="2564904"/>
            <a:ext cx="2376264" cy="369332"/>
          </a:xfrm>
          <a:prstGeom prst="rect">
            <a:avLst/>
          </a:prstGeom>
          <a:noFill/>
        </p:spPr>
        <p:txBody>
          <a:bodyPr wrap="square" rtlCol="0">
            <a:spAutoFit/>
          </a:bodyPr>
          <a:lstStyle/>
          <a:p>
            <a:r>
              <a:rPr lang="nl-NL" dirty="0" smtClean="0">
                <a:solidFill>
                  <a:prstClr val="black"/>
                </a:solidFill>
                <a:latin typeface="Verdana" pitchFamily="34" charset="0"/>
                <a:ea typeface="Verdana" pitchFamily="34" charset="0"/>
                <a:cs typeface="Verdana" pitchFamily="34" charset="0"/>
              </a:rPr>
              <a:t>OKTOBER 2016</a:t>
            </a:r>
            <a:endParaRPr lang="nl-NL"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8852770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srcRect/>
          <a:stretch>
            <a:fillRect/>
          </a:stretch>
        </p:blipFill>
        <p:spPr bwMode="auto">
          <a:xfrm>
            <a:off x="0" y="0"/>
            <a:ext cx="9144000" cy="1341438"/>
          </a:xfrm>
          <a:prstGeom prst="rect">
            <a:avLst/>
          </a:prstGeom>
          <a:noFill/>
          <a:ln w="9525">
            <a:noFill/>
            <a:miter lim="800000"/>
            <a:headEnd/>
            <a:tailEnd/>
          </a:ln>
        </p:spPr>
      </p:pic>
      <p:pic>
        <p:nvPicPr>
          <p:cNvPr id="4099" name="Picture 6"/>
          <p:cNvPicPr>
            <a:picLocks noChangeAspect="1" noChangeArrowheads="1"/>
          </p:cNvPicPr>
          <p:nvPr/>
        </p:nvPicPr>
        <p:blipFill>
          <a:blip r:embed="rId3" cstate="print"/>
          <a:srcRect/>
          <a:stretch>
            <a:fillRect/>
          </a:stretch>
        </p:blipFill>
        <p:spPr bwMode="auto">
          <a:xfrm>
            <a:off x="3676650" y="5934075"/>
            <a:ext cx="5467350" cy="923925"/>
          </a:xfrm>
          <a:prstGeom prst="rect">
            <a:avLst/>
          </a:prstGeom>
          <a:noFill/>
          <a:ln w="9525">
            <a:noFill/>
            <a:miter lim="800000"/>
            <a:headEnd/>
            <a:tailEnd/>
          </a:ln>
        </p:spPr>
      </p:pic>
      <p:pic>
        <p:nvPicPr>
          <p:cNvPr id="4100" name="Afbeelding 4" descr="beeldmerk.jpg"/>
          <p:cNvPicPr>
            <a:picLocks noChangeAspect="1"/>
          </p:cNvPicPr>
          <p:nvPr/>
        </p:nvPicPr>
        <p:blipFill>
          <a:blip r:embed="rId4" cstate="print"/>
          <a:srcRect l="6615" t="22391" r="6615" b="22391"/>
          <a:stretch>
            <a:fillRect/>
          </a:stretch>
        </p:blipFill>
        <p:spPr bwMode="auto">
          <a:xfrm>
            <a:off x="0" y="6165850"/>
            <a:ext cx="1089025" cy="692150"/>
          </a:xfrm>
          <a:prstGeom prst="rect">
            <a:avLst/>
          </a:prstGeom>
          <a:noFill/>
          <a:ln w="9525">
            <a:noFill/>
            <a:miter lim="800000"/>
            <a:headEnd/>
            <a:tailEnd/>
          </a:ln>
        </p:spPr>
      </p:pic>
      <p:sp>
        <p:nvSpPr>
          <p:cNvPr id="8" name="Rechthoek 7"/>
          <p:cNvSpPr/>
          <p:nvPr/>
        </p:nvSpPr>
        <p:spPr>
          <a:xfrm>
            <a:off x="4286248" y="6550223"/>
            <a:ext cx="3823483" cy="307777"/>
          </a:xfrm>
          <a:prstGeom prst="rect">
            <a:avLst/>
          </a:prstGeom>
        </p:spPr>
        <p:txBody>
          <a:bodyPr wrap="none">
            <a:spAutoFit/>
          </a:bodyPr>
          <a:lstStyle/>
          <a:p>
            <a:pPr fontAlgn="base">
              <a:spcBef>
                <a:spcPct val="0"/>
              </a:spcBef>
              <a:spcAft>
                <a:spcPct val="0"/>
              </a:spcAft>
            </a:pPr>
            <a:r>
              <a:rPr lang="en-US" altLang="nl-NL" sz="1400" b="1" dirty="0" smtClean="0">
                <a:solidFill>
                  <a:srgbClr val="0070C0"/>
                </a:solidFill>
                <a:latin typeface="Verdana" pitchFamily="34" charset="0"/>
                <a:ea typeface="Verdana" pitchFamily="34" charset="0"/>
                <a:cs typeface="Verdana" pitchFamily="34" charset="0"/>
              </a:rPr>
              <a:t>Nierpatiënten Vereniging Nederland</a:t>
            </a:r>
            <a:endParaRPr lang="en-US" altLang="nl-NL" sz="1400" b="1" dirty="0">
              <a:solidFill>
                <a:srgbClr val="0070C0"/>
              </a:solidFill>
              <a:latin typeface="Verdana" pitchFamily="34" charset="0"/>
              <a:ea typeface="Verdana" pitchFamily="34" charset="0"/>
              <a:cs typeface="Verdana" pitchFamily="34" charset="0"/>
            </a:endParaRPr>
          </a:p>
        </p:txBody>
      </p:sp>
      <p:sp>
        <p:nvSpPr>
          <p:cNvPr id="13" name="Tijdelijke aanduiding voor inhoud 12"/>
          <p:cNvSpPr>
            <a:spLocks noGrp="1"/>
          </p:cNvSpPr>
          <p:nvPr>
            <p:ph idx="1"/>
          </p:nvPr>
        </p:nvSpPr>
        <p:spPr>
          <a:xfrm>
            <a:off x="457200" y="2276873"/>
            <a:ext cx="8229600" cy="1584176"/>
          </a:xfrm>
        </p:spPr>
        <p:txBody>
          <a:bodyPr/>
          <a:lstStyle/>
          <a:p>
            <a:r>
              <a:rPr lang="nl-NL" i="1" dirty="0" smtClean="0">
                <a:latin typeface="Verdana" pitchFamily="34" charset="0"/>
                <a:ea typeface="Verdana" pitchFamily="34" charset="0"/>
                <a:cs typeface="Verdana" pitchFamily="34" charset="0"/>
              </a:rPr>
              <a:t>“Samen beslissen” verbetert de zorg</a:t>
            </a:r>
          </a:p>
          <a:p>
            <a:r>
              <a:rPr lang="nl-NL" dirty="0" smtClean="0">
                <a:latin typeface="Verdana" pitchFamily="34" charset="0"/>
                <a:ea typeface="Verdana" pitchFamily="34" charset="0"/>
                <a:cs typeface="Verdana" pitchFamily="34" charset="0"/>
              </a:rPr>
              <a:t>Patientenperspectief is breder</a:t>
            </a:r>
            <a:endParaRPr lang="nl-NL" dirty="0">
              <a:latin typeface="Verdana" pitchFamily="34" charset="0"/>
              <a:ea typeface="Verdana" pitchFamily="34" charset="0"/>
              <a:cs typeface="Verdana" pitchFamily="34" charset="0"/>
            </a:endParaRPr>
          </a:p>
        </p:txBody>
      </p:sp>
      <p:sp>
        <p:nvSpPr>
          <p:cNvPr id="9" name="Tijdelijke aanduiding voor dianummer 8"/>
          <p:cNvSpPr>
            <a:spLocks noGrp="1"/>
          </p:cNvSpPr>
          <p:nvPr>
            <p:ph type="sldNum" sz="quarter" idx="12"/>
          </p:nvPr>
        </p:nvSpPr>
        <p:spPr/>
        <p:txBody>
          <a:bodyPr/>
          <a:lstStyle/>
          <a:p>
            <a:pPr>
              <a:defRPr/>
            </a:pPr>
            <a:fld id="{78F09BD3-00D7-49FD-A289-FB0B78904FD6}" type="slidenum">
              <a:rPr lang="nl-NL" sz="1600" smtClean="0">
                <a:solidFill>
                  <a:prstClr val="white"/>
                </a:solidFill>
                <a:latin typeface="Verdana" pitchFamily="34" charset="0"/>
                <a:ea typeface="Verdana" pitchFamily="34" charset="0"/>
                <a:cs typeface="Verdana" pitchFamily="34" charset="0"/>
              </a:rPr>
              <a:pPr>
                <a:defRPr/>
              </a:pPr>
              <a:t>111</a:t>
            </a:fld>
            <a:endParaRPr lang="nl-NL" sz="1600" dirty="0">
              <a:solidFill>
                <a:prstClr val="white"/>
              </a:solidFill>
              <a:latin typeface="Verdana" pitchFamily="34" charset="0"/>
              <a:ea typeface="Verdana" pitchFamily="34" charset="0"/>
              <a:cs typeface="Verdana" pitchFamily="34" charset="0"/>
            </a:endParaRPr>
          </a:p>
        </p:txBody>
      </p:sp>
      <p:sp>
        <p:nvSpPr>
          <p:cNvPr id="10" name="Tekstvak 9"/>
          <p:cNvSpPr txBox="1"/>
          <p:nvPr/>
        </p:nvSpPr>
        <p:spPr>
          <a:xfrm>
            <a:off x="0" y="0"/>
            <a:ext cx="3888432" cy="400110"/>
          </a:xfrm>
          <a:prstGeom prst="rect">
            <a:avLst/>
          </a:prstGeom>
          <a:noFill/>
        </p:spPr>
        <p:txBody>
          <a:bodyPr wrap="square" rtlCol="0">
            <a:spAutoFit/>
          </a:bodyPr>
          <a:lstStyle/>
          <a:p>
            <a:r>
              <a:rPr lang="nl-NL" sz="2000" b="1" dirty="0" smtClean="0">
                <a:solidFill>
                  <a:prstClr val="white"/>
                </a:solidFill>
                <a:latin typeface="Verdana" pitchFamily="34" charset="0"/>
                <a:ea typeface="Verdana" pitchFamily="34" charset="0"/>
                <a:cs typeface="Verdana" pitchFamily="34" charset="0"/>
              </a:rPr>
              <a:t>25 jaar NPV </a:t>
            </a:r>
            <a:r>
              <a:rPr lang="nl-NL" sz="2000" b="1" dirty="0" err="1" smtClean="0">
                <a:solidFill>
                  <a:prstClr val="white"/>
                </a:solidFill>
                <a:latin typeface="Verdana" pitchFamily="34" charset="0"/>
                <a:ea typeface="Verdana" pitchFamily="34" charset="0"/>
                <a:cs typeface="Verdana" pitchFamily="34" charset="0"/>
              </a:rPr>
              <a:t>Roermond</a:t>
            </a:r>
            <a:endParaRPr lang="nl-NL" sz="2000" b="1" dirty="0">
              <a:solidFill>
                <a:prstClr val="white"/>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8189753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6650" y="5934075"/>
            <a:ext cx="5467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jdelijke aanduiding voor dianummer 11"/>
          <p:cNvSpPr>
            <a:spLocks noGrp="1"/>
          </p:cNvSpPr>
          <p:nvPr>
            <p:ph type="sldNum" sz="quarter" idx="12"/>
          </p:nvPr>
        </p:nvSpPr>
        <p:spPr/>
        <p:txBody>
          <a:bodyPr/>
          <a:lstStyle/>
          <a:p>
            <a:pPr>
              <a:defRPr/>
            </a:pPr>
            <a:fld id="{1586EC0B-462C-4B26-9DA8-A60AC3C5A127}" type="slidenum">
              <a:rPr lang="nl-NL" sz="1600" smtClean="0">
                <a:solidFill>
                  <a:prstClr val="white"/>
                </a:solidFill>
                <a:latin typeface="Verdana" pitchFamily="34" charset="0"/>
                <a:ea typeface="Verdana" pitchFamily="34" charset="0"/>
                <a:cs typeface="Verdana" pitchFamily="34" charset="0"/>
              </a:rPr>
              <a:pPr>
                <a:defRPr/>
              </a:pPr>
              <a:t>112</a:t>
            </a:fld>
            <a:endParaRPr lang="nl-NL" sz="1600" dirty="0">
              <a:solidFill>
                <a:prstClr val="white"/>
              </a:solidFill>
              <a:latin typeface="Verdana" pitchFamily="34" charset="0"/>
              <a:ea typeface="Verdana" pitchFamily="34" charset="0"/>
              <a:cs typeface="Verdana" pitchFamily="34" charset="0"/>
            </a:endParaRPr>
          </a:p>
        </p:txBody>
      </p:sp>
      <p:pic>
        <p:nvPicPr>
          <p:cNvPr id="3078" name="Afbeelding 6" descr="beeldmerk.jpg"/>
          <p:cNvPicPr>
            <a:picLocks noChangeAspect="1"/>
          </p:cNvPicPr>
          <p:nvPr/>
        </p:nvPicPr>
        <p:blipFill>
          <a:blip r:embed="rId4" cstate="print">
            <a:extLst>
              <a:ext uri="{28A0092B-C50C-407E-A947-70E740481C1C}">
                <a14:useLocalDpi xmlns:a14="http://schemas.microsoft.com/office/drawing/2010/main" val="0"/>
              </a:ext>
            </a:extLst>
          </a:blip>
          <a:srcRect l="6615" t="22391" r="6615" b="22391"/>
          <a:stretch>
            <a:fillRect/>
          </a:stretch>
        </p:blipFill>
        <p:spPr bwMode="auto">
          <a:xfrm>
            <a:off x="0" y="6165850"/>
            <a:ext cx="10890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kstvak 9"/>
          <p:cNvSpPr txBox="1">
            <a:spLocks noChangeArrowheads="1"/>
          </p:cNvSpPr>
          <p:nvPr/>
        </p:nvSpPr>
        <p:spPr bwMode="auto">
          <a:xfrm>
            <a:off x="4214810" y="6550223"/>
            <a:ext cx="4284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nl-NL" sz="1400" b="1" dirty="0">
                <a:solidFill>
                  <a:srgbClr val="0070C0"/>
                </a:solidFill>
                <a:latin typeface="Verdana" pitchFamily="34" charset="0"/>
                <a:ea typeface="Verdana" pitchFamily="34" charset="0"/>
                <a:cs typeface="Verdana" pitchFamily="34" charset="0"/>
              </a:rPr>
              <a:t>Nierpatiënten Vereniging Nederland</a:t>
            </a:r>
          </a:p>
        </p:txBody>
      </p:sp>
      <p:sp>
        <p:nvSpPr>
          <p:cNvPr id="8" name="Rechthoek 7"/>
          <p:cNvSpPr/>
          <p:nvPr/>
        </p:nvSpPr>
        <p:spPr>
          <a:xfrm>
            <a:off x="251520" y="116632"/>
            <a:ext cx="3143809" cy="369332"/>
          </a:xfrm>
          <a:prstGeom prst="rect">
            <a:avLst/>
          </a:prstGeom>
        </p:spPr>
        <p:txBody>
          <a:bodyPr wrap="none">
            <a:spAutoFit/>
          </a:bodyPr>
          <a:lstStyle/>
          <a:p>
            <a:r>
              <a:rPr lang="nl-NL" b="1" dirty="0" smtClean="0">
                <a:solidFill>
                  <a:prstClr val="white"/>
                </a:solidFill>
                <a:latin typeface="Verdana" pitchFamily="34" charset="0"/>
                <a:ea typeface="Verdana" pitchFamily="34" charset="0"/>
                <a:cs typeface="Verdana" pitchFamily="34" charset="0"/>
              </a:rPr>
              <a:t>25 jaar NPV </a:t>
            </a:r>
            <a:r>
              <a:rPr lang="nl-NL" b="1" dirty="0" err="1" smtClean="0">
                <a:solidFill>
                  <a:prstClr val="white"/>
                </a:solidFill>
                <a:latin typeface="Verdana" pitchFamily="34" charset="0"/>
                <a:ea typeface="Verdana" pitchFamily="34" charset="0"/>
                <a:cs typeface="Verdana" pitchFamily="34" charset="0"/>
              </a:rPr>
              <a:t>Roermond</a:t>
            </a:r>
            <a:endParaRPr lang="nl-NL" b="1" dirty="0">
              <a:solidFill>
                <a:prstClr val="white"/>
              </a:solidFill>
              <a:latin typeface="Verdana" pitchFamily="34" charset="0"/>
              <a:ea typeface="Verdana" pitchFamily="34" charset="0"/>
              <a:cs typeface="Verdana" pitchFamily="34" charset="0"/>
            </a:endParaRPr>
          </a:p>
        </p:txBody>
      </p:sp>
      <p:sp>
        <p:nvSpPr>
          <p:cNvPr id="9" name="Tekstvak 8"/>
          <p:cNvSpPr txBox="1"/>
          <p:nvPr/>
        </p:nvSpPr>
        <p:spPr>
          <a:xfrm rot="20508396">
            <a:off x="189776" y="1656766"/>
            <a:ext cx="2088232" cy="400110"/>
          </a:xfrm>
          <a:prstGeom prst="rect">
            <a:avLst/>
          </a:prstGeom>
          <a:noFill/>
        </p:spPr>
        <p:txBody>
          <a:bodyPr wrap="square" rtlCol="0">
            <a:spAutoFit/>
          </a:bodyPr>
          <a:lstStyle/>
          <a:p>
            <a:r>
              <a:rPr lang="nl-NL" sz="2000" dirty="0" smtClean="0">
                <a:solidFill>
                  <a:prstClr val="black"/>
                </a:solidFill>
                <a:latin typeface="Verdana" pitchFamily="34" charset="0"/>
                <a:ea typeface="Verdana" pitchFamily="34" charset="0"/>
                <a:cs typeface="Verdana" pitchFamily="34" charset="0"/>
              </a:rPr>
              <a:t>Januari  2014</a:t>
            </a:r>
            <a:endParaRPr lang="nl-NL" sz="2000" dirty="0">
              <a:solidFill>
                <a:prstClr val="black"/>
              </a:solidFill>
              <a:latin typeface="Verdana" pitchFamily="34" charset="0"/>
              <a:ea typeface="Verdana" pitchFamily="34" charset="0"/>
              <a:cs typeface="Verdana" pitchFamily="34" charset="0"/>
            </a:endParaRPr>
          </a:p>
        </p:txBody>
      </p:sp>
      <p:pic>
        <p:nvPicPr>
          <p:cNvPr id="11" name="Picture 2"/>
          <p:cNvPicPr>
            <a:picLocks noChangeAspect="1" noChangeArrowheads="1"/>
          </p:cNvPicPr>
          <p:nvPr/>
        </p:nvPicPr>
        <p:blipFill>
          <a:blip r:embed="rId5" cstate="print"/>
          <a:srcRect l="46964" t="26954" r="45855" b="54576"/>
          <a:stretch>
            <a:fillRect/>
          </a:stretch>
        </p:blipFill>
        <p:spPr bwMode="auto">
          <a:xfrm rot="1032863">
            <a:off x="4796488" y="1246288"/>
            <a:ext cx="2297886" cy="3324772"/>
          </a:xfrm>
          <a:prstGeom prst="rect">
            <a:avLst/>
          </a:prstGeom>
          <a:noFill/>
          <a:ln w="9525">
            <a:noFill/>
            <a:miter lim="800000"/>
            <a:headEnd/>
            <a:tailEnd/>
          </a:ln>
        </p:spPr>
      </p:pic>
      <p:pic>
        <p:nvPicPr>
          <p:cNvPr id="10" name="Picture 3"/>
          <p:cNvPicPr>
            <a:picLocks noChangeAspect="1" noChangeArrowheads="1"/>
          </p:cNvPicPr>
          <p:nvPr/>
        </p:nvPicPr>
        <p:blipFill>
          <a:blip r:embed="rId5" cstate="print"/>
          <a:srcRect l="46923" t="52459" r="45740" b="29402"/>
          <a:stretch>
            <a:fillRect/>
          </a:stretch>
        </p:blipFill>
        <p:spPr bwMode="auto">
          <a:xfrm rot="2759946">
            <a:off x="6107161" y="2550460"/>
            <a:ext cx="2345393" cy="3261766"/>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l="36419" t="14588" r="22238" b="29021"/>
          <a:stretch>
            <a:fillRect/>
          </a:stretch>
        </p:blipFill>
        <p:spPr bwMode="auto">
          <a:xfrm rot="20435457">
            <a:off x="266552" y="1882408"/>
            <a:ext cx="3968131" cy="3044457"/>
          </a:xfrm>
          <a:prstGeom prst="rect">
            <a:avLst/>
          </a:prstGeom>
          <a:noFill/>
          <a:ln w="9525">
            <a:noFill/>
            <a:miter lim="800000"/>
            <a:headEnd/>
            <a:tailEnd/>
          </a:ln>
        </p:spPr>
      </p:pic>
      <p:sp>
        <p:nvSpPr>
          <p:cNvPr id="13" name="Tekstvak 12"/>
          <p:cNvSpPr txBox="1"/>
          <p:nvPr/>
        </p:nvSpPr>
        <p:spPr>
          <a:xfrm rot="1657418">
            <a:off x="7002222" y="1336647"/>
            <a:ext cx="1944216" cy="400110"/>
          </a:xfrm>
          <a:prstGeom prst="rect">
            <a:avLst/>
          </a:prstGeom>
          <a:noFill/>
        </p:spPr>
        <p:txBody>
          <a:bodyPr wrap="square" rtlCol="0">
            <a:spAutoFit/>
          </a:bodyPr>
          <a:lstStyle/>
          <a:p>
            <a:r>
              <a:rPr lang="nl-NL" sz="2000" dirty="0" smtClean="0">
                <a:solidFill>
                  <a:prstClr val="black"/>
                </a:solidFill>
                <a:latin typeface="Verdana" pitchFamily="34" charset="0"/>
                <a:ea typeface="Verdana" pitchFamily="34" charset="0"/>
                <a:cs typeface="Verdana" pitchFamily="34" charset="0"/>
              </a:rPr>
              <a:t>Juni 2016</a:t>
            </a:r>
            <a:endParaRPr lang="nl-NL" sz="20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771358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srcRect/>
          <a:stretch>
            <a:fillRect/>
          </a:stretch>
        </p:blipFill>
        <p:spPr bwMode="auto">
          <a:xfrm>
            <a:off x="0" y="0"/>
            <a:ext cx="9144000" cy="1341438"/>
          </a:xfrm>
          <a:prstGeom prst="rect">
            <a:avLst/>
          </a:prstGeom>
          <a:noFill/>
          <a:ln w="9525">
            <a:noFill/>
            <a:miter lim="800000"/>
            <a:headEnd/>
            <a:tailEnd/>
          </a:ln>
        </p:spPr>
      </p:pic>
      <p:pic>
        <p:nvPicPr>
          <p:cNvPr id="4099" name="Picture 6"/>
          <p:cNvPicPr>
            <a:picLocks noChangeAspect="1" noChangeArrowheads="1"/>
          </p:cNvPicPr>
          <p:nvPr/>
        </p:nvPicPr>
        <p:blipFill>
          <a:blip r:embed="rId3" cstate="print"/>
          <a:srcRect/>
          <a:stretch>
            <a:fillRect/>
          </a:stretch>
        </p:blipFill>
        <p:spPr bwMode="auto">
          <a:xfrm>
            <a:off x="3676650" y="5934075"/>
            <a:ext cx="5467350" cy="923925"/>
          </a:xfrm>
          <a:prstGeom prst="rect">
            <a:avLst/>
          </a:prstGeom>
          <a:noFill/>
          <a:ln w="9525">
            <a:noFill/>
            <a:miter lim="800000"/>
            <a:headEnd/>
            <a:tailEnd/>
          </a:ln>
        </p:spPr>
      </p:pic>
      <p:pic>
        <p:nvPicPr>
          <p:cNvPr id="4100" name="Afbeelding 4" descr="beeldmerk.jpg"/>
          <p:cNvPicPr>
            <a:picLocks noChangeAspect="1"/>
          </p:cNvPicPr>
          <p:nvPr/>
        </p:nvPicPr>
        <p:blipFill>
          <a:blip r:embed="rId4" cstate="print"/>
          <a:srcRect l="6615" t="22391" r="6615" b="22391"/>
          <a:stretch>
            <a:fillRect/>
          </a:stretch>
        </p:blipFill>
        <p:spPr bwMode="auto">
          <a:xfrm>
            <a:off x="0" y="6165850"/>
            <a:ext cx="1089025" cy="692150"/>
          </a:xfrm>
          <a:prstGeom prst="rect">
            <a:avLst/>
          </a:prstGeom>
          <a:noFill/>
          <a:ln w="9525">
            <a:noFill/>
            <a:miter lim="800000"/>
            <a:headEnd/>
            <a:tailEnd/>
          </a:ln>
        </p:spPr>
      </p:pic>
      <p:sp>
        <p:nvSpPr>
          <p:cNvPr id="6" name="Rechthoek 5"/>
          <p:cNvSpPr/>
          <p:nvPr/>
        </p:nvSpPr>
        <p:spPr>
          <a:xfrm>
            <a:off x="251520" y="1268760"/>
            <a:ext cx="8136904" cy="954107"/>
          </a:xfrm>
          <a:prstGeom prst="rect">
            <a:avLst/>
          </a:prstGeom>
        </p:spPr>
        <p:txBody>
          <a:bodyPr wrap="square">
            <a:spAutoFit/>
          </a:bodyPr>
          <a:lstStyle/>
          <a:p>
            <a:r>
              <a:rPr lang="nl-NL" sz="2800" b="1" dirty="0" smtClean="0">
                <a:solidFill>
                  <a:prstClr val="black"/>
                </a:solidFill>
                <a:latin typeface="Verdana" pitchFamily="34" charset="0"/>
                <a:ea typeface="Verdana" pitchFamily="34" charset="0"/>
                <a:cs typeface="Verdana" pitchFamily="34" charset="0"/>
              </a:rPr>
              <a:t>Onderzoeksagenda vanuit patientenperspectief</a:t>
            </a:r>
          </a:p>
        </p:txBody>
      </p:sp>
      <p:sp>
        <p:nvSpPr>
          <p:cNvPr id="7" name="Rechthoek 6"/>
          <p:cNvSpPr/>
          <p:nvPr/>
        </p:nvSpPr>
        <p:spPr>
          <a:xfrm>
            <a:off x="27607" y="24388"/>
            <a:ext cx="7325408" cy="369332"/>
          </a:xfrm>
          <a:prstGeom prst="rect">
            <a:avLst/>
          </a:prstGeom>
        </p:spPr>
        <p:txBody>
          <a:bodyPr wrap="square">
            <a:spAutoFit/>
          </a:bodyPr>
          <a:lstStyle/>
          <a:p>
            <a:r>
              <a:rPr lang="nl-NL" b="1" dirty="0" smtClean="0">
                <a:solidFill>
                  <a:prstClr val="white"/>
                </a:solidFill>
                <a:latin typeface="Verdana" pitchFamily="34" charset="0"/>
                <a:ea typeface="Verdana" pitchFamily="34" charset="0"/>
                <a:cs typeface="Verdana" pitchFamily="34" charset="0"/>
              </a:rPr>
              <a:t>25 jaar NPV </a:t>
            </a:r>
            <a:r>
              <a:rPr lang="nl-NL" b="1" dirty="0" err="1" smtClean="0">
                <a:solidFill>
                  <a:prstClr val="white"/>
                </a:solidFill>
                <a:latin typeface="Verdana" pitchFamily="34" charset="0"/>
                <a:ea typeface="Verdana" pitchFamily="34" charset="0"/>
                <a:cs typeface="Verdana" pitchFamily="34" charset="0"/>
              </a:rPr>
              <a:t>Roermond</a:t>
            </a:r>
            <a:endParaRPr lang="nl-NL" b="1" dirty="0">
              <a:solidFill>
                <a:prstClr val="white"/>
              </a:solidFill>
              <a:latin typeface="Verdana" pitchFamily="34" charset="0"/>
              <a:ea typeface="Verdana" pitchFamily="34" charset="0"/>
              <a:cs typeface="Verdana" pitchFamily="34" charset="0"/>
            </a:endParaRPr>
          </a:p>
        </p:txBody>
      </p:sp>
      <p:sp>
        <p:nvSpPr>
          <p:cNvPr id="9" name="Rechthoek 8"/>
          <p:cNvSpPr/>
          <p:nvPr/>
        </p:nvSpPr>
        <p:spPr>
          <a:xfrm>
            <a:off x="4357686" y="6550223"/>
            <a:ext cx="3823483" cy="307777"/>
          </a:xfrm>
          <a:prstGeom prst="rect">
            <a:avLst/>
          </a:prstGeom>
        </p:spPr>
        <p:txBody>
          <a:bodyPr wrap="none">
            <a:spAutoFit/>
          </a:bodyPr>
          <a:lstStyle/>
          <a:p>
            <a:pPr fontAlgn="base">
              <a:spcBef>
                <a:spcPct val="0"/>
              </a:spcBef>
              <a:spcAft>
                <a:spcPct val="0"/>
              </a:spcAft>
            </a:pPr>
            <a:r>
              <a:rPr lang="en-US" altLang="nl-NL" sz="1400" b="1" dirty="0" smtClean="0">
                <a:solidFill>
                  <a:srgbClr val="0070C0"/>
                </a:solidFill>
                <a:latin typeface="Verdana" pitchFamily="34" charset="0"/>
                <a:ea typeface="Verdana" pitchFamily="34" charset="0"/>
                <a:cs typeface="Verdana" pitchFamily="34" charset="0"/>
              </a:rPr>
              <a:t>Nierpatiënten Vereniging Nederland</a:t>
            </a:r>
            <a:endParaRPr lang="en-US" altLang="nl-NL" sz="1400" b="1" dirty="0">
              <a:solidFill>
                <a:srgbClr val="0070C0"/>
              </a:solidFill>
              <a:latin typeface="Verdana" pitchFamily="34" charset="0"/>
              <a:ea typeface="Verdana" pitchFamily="34" charset="0"/>
              <a:cs typeface="Verdana" pitchFamily="34" charset="0"/>
            </a:endParaRPr>
          </a:p>
        </p:txBody>
      </p:sp>
      <p:sp>
        <p:nvSpPr>
          <p:cNvPr id="10" name="Tijdelijke aanduiding voor dianummer 9"/>
          <p:cNvSpPr>
            <a:spLocks noGrp="1"/>
          </p:cNvSpPr>
          <p:nvPr>
            <p:ph type="sldNum" sz="quarter" idx="12"/>
          </p:nvPr>
        </p:nvSpPr>
        <p:spPr/>
        <p:txBody>
          <a:bodyPr/>
          <a:lstStyle/>
          <a:p>
            <a:pPr>
              <a:defRPr/>
            </a:pPr>
            <a:fld id="{78F09BD3-00D7-49FD-A289-FB0B78904FD6}" type="slidenum">
              <a:rPr lang="nl-NL" sz="1600" smtClean="0">
                <a:solidFill>
                  <a:prstClr val="white"/>
                </a:solidFill>
                <a:latin typeface="Verdana" pitchFamily="34" charset="0"/>
                <a:ea typeface="Verdana" pitchFamily="34" charset="0"/>
                <a:cs typeface="Verdana" pitchFamily="34" charset="0"/>
              </a:rPr>
              <a:pPr>
                <a:defRPr/>
              </a:pPr>
              <a:t>113</a:t>
            </a:fld>
            <a:endParaRPr lang="nl-NL" sz="1600" dirty="0">
              <a:solidFill>
                <a:prstClr val="white"/>
              </a:solidFill>
              <a:latin typeface="Verdana" pitchFamily="34" charset="0"/>
              <a:ea typeface="Verdana" pitchFamily="34" charset="0"/>
              <a:cs typeface="Verdana" pitchFamily="34" charset="0"/>
            </a:endParaRPr>
          </a:p>
        </p:txBody>
      </p:sp>
      <p:pic>
        <p:nvPicPr>
          <p:cNvPr id="1027" name="Picture 3"/>
          <p:cNvPicPr>
            <a:picLocks noChangeAspect="1" noChangeArrowheads="1"/>
          </p:cNvPicPr>
          <p:nvPr/>
        </p:nvPicPr>
        <p:blipFill>
          <a:blip r:embed="rId5" cstate="print"/>
          <a:srcRect/>
          <a:stretch>
            <a:fillRect/>
          </a:stretch>
        </p:blipFill>
        <p:spPr bwMode="auto">
          <a:xfrm>
            <a:off x="3203848" y="980728"/>
            <a:ext cx="5724525" cy="5191125"/>
          </a:xfrm>
          <a:prstGeom prst="rect">
            <a:avLst/>
          </a:prstGeom>
          <a:noFill/>
          <a:ln w="9525">
            <a:noFill/>
            <a:miter lim="800000"/>
            <a:headEnd/>
            <a:tailEnd/>
          </a:ln>
          <a:effectLst/>
        </p:spPr>
      </p:pic>
    </p:spTree>
    <p:extLst>
      <p:ext uri="{BB962C8B-B14F-4D97-AF65-F5344CB8AC3E}">
        <p14:creationId xmlns:p14="http://schemas.microsoft.com/office/powerpoint/2010/main" val="167595652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srcRect/>
          <a:stretch>
            <a:fillRect/>
          </a:stretch>
        </p:blipFill>
        <p:spPr bwMode="auto">
          <a:xfrm>
            <a:off x="0" y="0"/>
            <a:ext cx="9144000" cy="1341438"/>
          </a:xfrm>
          <a:prstGeom prst="rect">
            <a:avLst/>
          </a:prstGeom>
          <a:noFill/>
          <a:ln w="9525">
            <a:noFill/>
            <a:miter lim="800000"/>
            <a:headEnd/>
            <a:tailEnd/>
          </a:ln>
        </p:spPr>
      </p:pic>
      <p:pic>
        <p:nvPicPr>
          <p:cNvPr id="4100" name="Afbeelding 4" descr="beeldmerk.jpg"/>
          <p:cNvPicPr>
            <a:picLocks noChangeAspect="1"/>
          </p:cNvPicPr>
          <p:nvPr/>
        </p:nvPicPr>
        <p:blipFill>
          <a:blip r:embed="rId3" cstate="print"/>
          <a:srcRect l="6615" t="22391" r="6615" b="22391"/>
          <a:stretch>
            <a:fillRect/>
          </a:stretch>
        </p:blipFill>
        <p:spPr bwMode="auto">
          <a:xfrm>
            <a:off x="0" y="6165850"/>
            <a:ext cx="1089025" cy="692150"/>
          </a:xfrm>
          <a:prstGeom prst="rect">
            <a:avLst/>
          </a:prstGeom>
          <a:noFill/>
          <a:ln w="9525">
            <a:noFill/>
            <a:miter lim="800000"/>
            <a:headEnd/>
            <a:tailEnd/>
          </a:ln>
        </p:spPr>
      </p:pic>
      <p:sp>
        <p:nvSpPr>
          <p:cNvPr id="6" name="Rechthoek 5"/>
          <p:cNvSpPr/>
          <p:nvPr/>
        </p:nvSpPr>
        <p:spPr>
          <a:xfrm>
            <a:off x="251520" y="1268760"/>
            <a:ext cx="8640960" cy="954107"/>
          </a:xfrm>
          <a:prstGeom prst="rect">
            <a:avLst/>
          </a:prstGeom>
        </p:spPr>
        <p:txBody>
          <a:bodyPr wrap="square">
            <a:spAutoFit/>
          </a:bodyPr>
          <a:lstStyle/>
          <a:p>
            <a:pPr algn="r"/>
            <a:r>
              <a:rPr lang="nl-NL" sz="2800" b="1" dirty="0" smtClean="0">
                <a:solidFill>
                  <a:prstClr val="black"/>
                </a:solidFill>
                <a:latin typeface="Verdana" pitchFamily="34" charset="0"/>
                <a:ea typeface="Verdana" pitchFamily="34" charset="0"/>
                <a:cs typeface="Verdana" pitchFamily="34" charset="0"/>
              </a:rPr>
              <a:t>Onderzoeksagenda vanuit patientenperspectief</a:t>
            </a:r>
          </a:p>
        </p:txBody>
      </p:sp>
      <p:sp>
        <p:nvSpPr>
          <p:cNvPr id="7" name="Rechthoek 6"/>
          <p:cNvSpPr/>
          <p:nvPr/>
        </p:nvSpPr>
        <p:spPr>
          <a:xfrm>
            <a:off x="27607" y="24388"/>
            <a:ext cx="7325408" cy="369332"/>
          </a:xfrm>
          <a:prstGeom prst="rect">
            <a:avLst/>
          </a:prstGeom>
        </p:spPr>
        <p:txBody>
          <a:bodyPr wrap="square">
            <a:spAutoFit/>
          </a:bodyPr>
          <a:lstStyle/>
          <a:p>
            <a:r>
              <a:rPr lang="nl-NL" b="1" dirty="0" smtClean="0">
                <a:solidFill>
                  <a:prstClr val="white"/>
                </a:solidFill>
                <a:latin typeface="Verdana" pitchFamily="34" charset="0"/>
                <a:ea typeface="Verdana" pitchFamily="34" charset="0"/>
                <a:cs typeface="Verdana" pitchFamily="34" charset="0"/>
              </a:rPr>
              <a:t>25 jaar NPV </a:t>
            </a:r>
            <a:r>
              <a:rPr lang="nl-NL" b="1" dirty="0" err="1" smtClean="0">
                <a:solidFill>
                  <a:prstClr val="white"/>
                </a:solidFill>
                <a:latin typeface="Verdana" pitchFamily="34" charset="0"/>
                <a:ea typeface="Verdana" pitchFamily="34" charset="0"/>
                <a:cs typeface="Verdana" pitchFamily="34" charset="0"/>
              </a:rPr>
              <a:t>Roermond</a:t>
            </a:r>
            <a:endParaRPr lang="nl-NL" b="1" dirty="0">
              <a:solidFill>
                <a:prstClr val="white"/>
              </a:solidFill>
              <a:latin typeface="Verdana" pitchFamily="34" charset="0"/>
              <a:ea typeface="Verdana" pitchFamily="34" charset="0"/>
              <a:cs typeface="Verdana" pitchFamily="34" charset="0"/>
            </a:endParaRPr>
          </a:p>
        </p:txBody>
      </p:sp>
      <p:sp>
        <p:nvSpPr>
          <p:cNvPr id="9" name="Rechthoek 8"/>
          <p:cNvSpPr/>
          <p:nvPr/>
        </p:nvSpPr>
        <p:spPr>
          <a:xfrm>
            <a:off x="4357686" y="6550223"/>
            <a:ext cx="3823483" cy="307777"/>
          </a:xfrm>
          <a:prstGeom prst="rect">
            <a:avLst/>
          </a:prstGeom>
        </p:spPr>
        <p:txBody>
          <a:bodyPr wrap="none">
            <a:spAutoFit/>
          </a:bodyPr>
          <a:lstStyle/>
          <a:p>
            <a:pPr fontAlgn="base">
              <a:spcBef>
                <a:spcPct val="0"/>
              </a:spcBef>
              <a:spcAft>
                <a:spcPct val="0"/>
              </a:spcAft>
            </a:pPr>
            <a:r>
              <a:rPr lang="en-US" altLang="nl-NL" sz="1400" b="1" dirty="0" smtClean="0">
                <a:solidFill>
                  <a:srgbClr val="0070C0"/>
                </a:solidFill>
                <a:latin typeface="Verdana" pitchFamily="34" charset="0"/>
                <a:ea typeface="Verdana" pitchFamily="34" charset="0"/>
                <a:cs typeface="Verdana" pitchFamily="34" charset="0"/>
              </a:rPr>
              <a:t>Nierpatiënten Vereniging Nederland</a:t>
            </a:r>
            <a:endParaRPr lang="en-US" altLang="nl-NL" sz="1400" b="1" dirty="0">
              <a:solidFill>
                <a:srgbClr val="0070C0"/>
              </a:solidFill>
              <a:latin typeface="Verdana" pitchFamily="34" charset="0"/>
              <a:ea typeface="Verdana" pitchFamily="34" charset="0"/>
              <a:cs typeface="Verdana" pitchFamily="34" charset="0"/>
            </a:endParaRPr>
          </a:p>
        </p:txBody>
      </p:sp>
      <p:sp>
        <p:nvSpPr>
          <p:cNvPr id="10" name="Tijdelijke aanduiding voor dianummer 9"/>
          <p:cNvSpPr>
            <a:spLocks noGrp="1"/>
          </p:cNvSpPr>
          <p:nvPr>
            <p:ph type="sldNum" sz="quarter" idx="12"/>
          </p:nvPr>
        </p:nvSpPr>
        <p:spPr/>
        <p:txBody>
          <a:bodyPr/>
          <a:lstStyle/>
          <a:p>
            <a:pPr>
              <a:defRPr/>
            </a:pPr>
            <a:fld id="{78F09BD3-00D7-49FD-A289-FB0B78904FD6}" type="slidenum">
              <a:rPr lang="nl-NL" sz="1600" smtClean="0">
                <a:solidFill>
                  <a:prstClr val="white"/>
                </a:solidFill>
                <a:latin typeface="Verdana" pitchFamily="34" charset="0"/>
                <a:ea typeface="Verdana" pitchFamily="34" charset="0"/>
                <a:cs typeface="Verdana" pitchFamily="34" charset="0"/>
              </a:rPr>
              <a:pPr>
                <a:defRPr/>
              </a:pPr>
              <a:t>114</a:t>
            </a:fld>
            <a:endParaRPr lang="nl-NL" sz="1600" dirty="0">
              <a:solidFill>
                <a:prstClr val="white"/>
              </a:solidFill>
              <a:latin typeface="Verdana" pitchFamily="34" charset="0"/>
              <a:ea typeface="Verdana" pitchFamily="34" charset="0"/>
              <a:cs typeface="Verdana" pitchFamily="34" charset="0"/>
            </a:endParaRPr>
          </a:p>
        </p:txBody>
      </p:sp>
      <p:pic>
        <p:nvPicPr>
          <p:cNvPr id="4099" name="Picture 6"/>
          <p:cNvPicPr>
            <a:picLocks noChangeAspect="1" noChangeArrowheads="1"/>
          </p:cNvPicPr>
          <p:nvPr/>
        </p:nvPicPr>
        <p:blipFill>
          <a:blip r:embed="rId4" cstate="print"/>
          <a:srcRect/>
          <a:stretch>
            <a:fillRect/>
          </a:stretch>
        </p:blipFill>
        <p:spPr bwMode="auto">
          <a:xfrm>
            <a:off x="3676650" y="5934075"/>
            <a:ext cx="5467350" cy="923925"/>
          </a:xfrm>
          <a:prstGeom prst="rect">
            <a:avLst/>
          </a:prstGeom>
          <a:noFill/>
          <a:ln w="9525">
            <a:noFill/>
            <a:miter lim="800000"/>
            <a:headEnd/>
            <a:tailEnd/>
          </a:ln>
        </p:spPr>
      </p:pic>
      <p:pic>
        <p:nvPicPr>
          <p:cNvPr id="2050" name="Picture 2"/>
          <p:cNvPicPr>
            <a:picLocks noChangeAspect="1" noChangeArrowheads="1"/>
          </p:cNvPicPr>
          <p:nvPr/>
        </p:nvPicPr>
        <p:blipFill>
          <a:blip r:embed="rId5" cstate="print"/>
          <a:srcRect/>
          <a:stretch>
            <a:fillRect/>
          </a:stretch>
        </p:blipFill>
        <p:spPr bwMode="auto">
          <a:xfrm>
            <a:off x="179512" y="1124744"/>
            <a:ext cx="5616624" cy="5480670"/>
          </a:xfrm>
          <a:prstGeom prst="rect">
            <a:avLst/>
          </a:prstGeom>
          <a:noFill/>
          <a:ln w="9525">
            <a:noFill/>
            <a:miter lim="800000"/>
            <a:headEnd/>
            <a:tailEnd/>
          </a:ln>
          <a:effectLst/>
        </p:spPr>
      </p:pic>
    </p:spTree>
    <p:extLst>
      <p:ext uri="{BB962C8B-B14F-4D97-AF65-F5344CB8AC3E}">
        <p14:creationId xmlns:p14="http://schemas.microsoft.com/office/powerpoint/2010/main" val="185086949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srcRect/>
          <a:stretch>
            <a:fillRect/>
          </a:stretch>
        </p:blipFill>
        <p:spPr bwMode="auto">
          <a:xfrm>
            <a:off x="0" y="0"/>
            <a:ext cx="9144000" cy="1341438"/>
          </a:xfrm>
          <a:prstGeom prst="rect">
            <a:avLst/>
          </a:prstGeom>
          <a:noFill/>
          <a:ln w="9525">
            <a:noFill/>
            <a:miter lim="800000"/>
            <a:headEnd/>
            <a:tailEnd/>
          </a:ln>
        </p:spPr>
      </p:pic>
      <p:pic>
        <p:nvPicPr>
          <p:cNvPr id="4100" name="Afbeelding 4" descr="beeldmerk.jpg"/>
          <p:cNvPicPr>
            <a:picLocks noChangeAspect="1"/>
          </p:cNvPicPr>
          <p:nvPr/>
        </p:nvPicPr>
        <p:blipFill>
          <a:blip r:embed="rId3" cstate="print"/>
          <a:srcRect l="6615" t="22391" r="6615" b="22391"/>
          <a:stretch>
            <a:fillRect/>
          </a:stretch>
        </p:blipFill>
        <p:spPr bwMode="auto">
          <a:xfrm>
            <a:off x="0" y="6165850"/>
            <a:ext cx="1089025" cy="692150"/>
          </a:xfrm>
          <a:prstGeom prst="rect">
            <a:avLst/>
          </a:prstGeom>
          <a:noFill/>
          <a:ln w="9525">
            <a:noFill/>
            <a:miter lim="800000"/>
            <a:headEnd/>
            <a:tailEnd/>
          </a:ln>
        </p:spPr>
      </p:pic>
      <p:sp>
        <p:nvSpPr>
          <p:cNvPr id="6" name="Rechthoek 5"/>
          <p:cNvSpPr/>
          <p:nvPr/>
        </p:nvSpPr>
        <p:spPr>
          <a:xfrm>
            <a:off x="251520" y="1268760"/>
            <a:ext cx="8640960" cy="954107"/>
          </a:xfrm>
          <a:prstGeom prst="rect">
            <a:avLst/>
          </a:prstGeom>
        </p:spPr>
        <p:txBody>
          <a:bodyPr wrap="square">
            <a:spAutoFit/>
          </a:bodyPr>
          <a:lstStyle/>
          <a:p>
            <a:pPr algn="r"/>
            <a:r>
              <a:rPr lang="nl-NL" sz="2800" b="1" dirty="0" smtClean="0">
                <a:solidFill>
                  <a:prstClr val="black"/>
                </a:solidFill>
                <a:latin typeface="Verdana" pitchFamily="34" charset="0"/>
                <a:ea typeface="Verdana" pitchFamily="34" charset="0"/>
                <a:cs typeface="Verdana" pitchFamily="34" charset="0"/>
              </a:rPr>
              <a:t>Onderzoeksagenda vanuit patientenperspectief</a:t>
            </a:r>
          </a:p>
        </p:txBody>
      </p:sp>
      <p:sp>
        <p:nvSpPr>
          <p:cNvPr id="7" name="Rechthoek 6"/>
          <p:cNvSpPr/>
          <p:nvPr/>
        </p:nvSpPr>
        <p:spPr>
          <a:xfrm>
            <a:off x="27607" y="24388"/>
            <a:ext cx="7325408" cy="369332"/>
          </a:xfrm>
          <a:prstGeom prst="rect">
            <a:avLst/>
          </a:prstGeom>
        </p:spPr>
        <p:txBody>
          <a:bodyPr wrap="square">
            <a:spAutoFit/>
          </a:bodyPr>
          <a:lstStyle/>
          <a:p>
            <a:r>
              <a:rPr lang="nl-NL" b="1" dirty="0" smtClean="0">
                <a:solidFill>
                  <a:prstClr val="white"/>
                </a:solidFill>
                <a:latin typeface="Verdana" pitchFamily="34" charset="0"/>
                <a:ea typeface="Verdana" pitchFamily="34" charset="0"/>
                <a:cs typeface="Verdana" pitchFamily="34" charset="0"/>
              </a:rPr>
              <a:t>25 jaar NPV </a:t>
            </a:r>
            <a:r>
              <a:rPr lang="nl-NL" b="1" dirty="0" err="1" smtClean="0">
                <a:solidFill>
                  <a:prstClr val="white"/>
                </a:solidFill>
                <a:latin typeface="Verdana" pitchFamily="34" charset="0"/>
                <a:ea typeface="Verdana" pitchFamily="34" charset="0"/>
                <a:cs typeface="Verdana" pitchFamily="34" charset="0"/>
              </a:rPr>
              <a:t>Roermond</a:t>
            </a:r>
            <a:endParaRPr lang="nl-NL" b="1" dirty="0">
              <a:solidFill>
                <a:prstClr val="white"/>
              </a:solidFill>
              <a:latin typeface="Verdana" pitchFamily="34" charset="0"/>
              <a:ea typeface="Verdana" pitchFamily="34" charset="0"/>
              <a:cs typeface="Verdana" pitchFamily="34" charset="0"/>
            </a:endParaRPr>
          </a:p>
        </p:txBody>
      </p:sp>
      <p:sp>
        <p:nvSpPr>
          <p:cNvPr id="9" name="Rechthoek 8"/>
          <p:cNvSpPr/>
          <p:nvPr/>
        </p:nvSpPr>
        <p:spPr>
          <a:xfrm>
            <a:off x="4357686" y="6550223"/>
            <a:ext cx="3823483" cy="307777"/>
          </a:xfrm>
          <a:prstGeom prst="rect">
            <a:avLst/>
          </a:prstGeom>
        </p:spPr>
        <p:txBody>
          <a:bodyPr wrap="none">
            <a:spAutoFit/>
          </a:bodyPr>
          <a:lstStyle/>
          <a:p>
            <a:pPr fontAlgn="base">
              <a:spcBef>
                <a:spcPct val="0"/>
              </a:spcBef>
              <a:spcAft>
                <a:spcPct val="0"/>
              </a:spcAft>
            </a:pPr>
            <a:r>
              <a:rPr lang="en-US" altLang="nl-NL" sz="1400" b="1" dirty="0" smtClean="0">
                <a:solidFill>
                  <a:srgbClr val="0070C0"/>
                </a:solidFill>
                <a:latin typeface="Verdana" pitchFamily="34" charset="0"/>
                <a:ea typeface="Verdana" pitchFamily="34" charset="0"/>
                <a:cs typeface="Verdana" pitchFamily="34" charset="0"/>
              </a:rPr>
              <a:t>Nierpatiënten Vereniging Nederland</a:t>
            </a:r>
            <a:endParaRPr lang="en-US" altLang="nl-NL" sz="1400" b="1" dirty="0">
              <a:solidFill>
                <a:srgbClr val="0070C0"/>
              </a:solidFill>
              <a:latin typeface="Verdana" pitchFamily="34" charset="0"/>
              <a:ea typeface="Verdana" pitchFamily="34" charset="0"/>
              <a:cs typeface="Verdana" pitchFamily="34" charset="0"/>
            </a:endParaRPr>
          </a:p>
        </p:txBody>
      </p:sp>
      <p:sp>
        <p:nvSpPr>
          <p:cNvPr id="10" name="Tijdelijke aanduiding voor dianummer 9"/>
          <p:cNvSpPr>
            <a:spLocks noGrp="1"/>
          </p:cNvSpPr>
          <p:nvPr>
            <p:ph type="sldNum" sz="quarter" idx="12"/>
          </p:nvPr>
        </p:nvSpPr>
        <p:spPr/>
        <p:txBody>
          <a:bodyPr/>
          <a:lstStyle/>
          <a:p>
            <a:pPr>
              <a:defRPr/>
            </a:pPr>
            <a:fld id="{78F09BD3-00D7-49FD-A289-FB0B78904FD6}" type="slidenum">
              <a:rPr lang="nl-NL" sz="1600" smtClean="0">
                <a:solidFill>
                  <a:prstClr val="white"/>
                </a:solidFill>
                <a:latin typeface="Verdana" pitchFamily="34" charset="0"/>
                <a:ea typeface="Verdana" pitchFamily="34" charset="0"/>
                <a:cs typeface="Verdana" pitchFamily="34" charset="0"/>
              </a:rPr>
              <a:pPr>
                <a:defRPr/>
              </a:pPr>
              <a:t>115</a:t>
            </a:fld>
            <a:endParaRPr lang="nl-NL" sz="1600" dirty="0">
              <a:solidFill>
                <a:prstClr val="white"/>
              </a:solidFill>
              <a:latin typeface="Verdana" pitchFamily="34" charset="0"/>
              <a:ea typeface="Verdana" pitchFamily="34" charset="0"/>
              <a:cs typeface="Verdana" pitchFamily="34" charset="0"/>
            </a:endParaRPr>
          </a:p>
        </p:txBody>
      </p:sp>
      <p:pic>
        <p:nvPicPr>
          <p:cNvPr id="4099" name="Picture 6"/>
          <p:cNvPicPr>
            <a:picLocks noChangeAspect="1" noChangeArrowheads="1"/>
          </p:cNvPicPr>
          <p:nvPr/>
        </p:nvPicPr>
        <p:blipFill>
          <a:blip r:embed="rId4" cstate="print"/>
          <a:srcRect/>
          <a:stretch>
            <a:fillRect/>
          </a:stretch>
        </p:blipFill>
        <p:spPr bwMode="auto">
          <a:xfrm>
            <a:off x="3676650" y="5934075"/>
            <a:ext cx="5467350" cy="923925"/>
          </a:xfrm>
          <a:prstGeom prst="rect">
            <a:avLst/>
          </a:prstGeom>
          <a:noFill/>
          <a:ln w="9525">
            <a:noFill/>
            <a:miter lim="800000"/>
            <a:headEnd/>
            <a:tailEnd/>
          </a:ln>
        </p:spPr>
      </p:pic>
      <p:pic>
        <p:nvPicPr>
          <p:cNvPr id="3074" name="Picture 2"/>
          <p:cNvPicPr>
            <a:picLocks noChangeAspect="1" noChangeArrowheads="1"/>
          </p:cNvPicPr>
          <p:nvPr/>
        </p:nvPicPr>
        <p:blipFill>
          <a:blip r:embed="rId5" cstate="print"/>
          <a:srcRect/>
          <a:stretch>
            <a:fillRect/>
          </a:stretch>
        </p:blipFill>
        <p:spPr bwMode="auto">
          <a:xfrm>
            <a:off x="0" y="1484784"/>
            <a:ext cx="5363068" cy="5229200"/>
          </a:xfrm>
          <a:prstGeom prst="rect">
            <a:avLst/>
          </a:prstGeom>
          <a:noFill/>
          <a:ln w="9525">
            <a:noFill/>
            <a:miter lim="800000"/>
            <a:headEnd/>
            <a:tailEnd/>
          </a:ln>
          <a:effectLst/>
        </p:spPr>
      </p:pic>
    </p:spTree>
    <p:extLst>
      <p:ext uri="{BB962C8B-B14F-4D97-AF65-F5344CB8AC3E}">
        <p14:creationId xmlns:p14="http://schemas.microsoft.com/office/powerpoint/2010/main" val="266830128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srcRect/>
          <a:stretch>
            <a:fillRect/>
          </a:stretch>
        </p:blipFill>
        <p:spPr bwMode="auto">
          <a:xfrm>
            <a:off x="0" y="0"/>
            <a:ext cx="9144000" cy="1341438"/>
          </a:xfrm>
          <a:prstGeom prst="rect">
            <a:avLst/>
          </a:prstGeom>
          <a:noFill/>
          <a:ln w="9525">
            <a:noFill/>
            <a:miter lim="800000"/>
            <a:headEnd/>
            <a:tailEnd/>
          </a:ln>
        </p:spPr>
      </p:pic>
      <p:pic>
        <p:nvPicPr>
          <p:cNvPr id="4100" name="Afbeelding 4" descr="beeldmerk.jpg"/>
          <p:cNvPicPr>
            <a:picLocks noChangeAspect="1"/>
          </p:cNvPicPr>
          <p:nvPr/>
        </p:nvPicPr>
        <p:blipFill>
          <a:blip r:embed="rId3" cstate="print"/>
          <a:srcRect l="6615" t="22391" r="6615" b="22391"/>
          <a:stretch>
            <a:fillRect/>
          </a:stretch>
        </p:blipFill>
        <p:spPr bwMode="auto">
          <a:xfrm>
            <a:off x="0" y="6165850"/>
            <a:ext cx="1089025" cy="692150"/>
          </a:xfrm>
          <a:prstGeom prst="rect">
            <a:avLst/>
          </a:prstGeom>
          <a:noFill/>
          <a:ln w="9525">
            <a:noFill/>
            <a:miter lim="800000"/>
            <a:headEnd/>
            <a:tailEnd/>
          </a:ln>
        </p:spPr>
      </p:pic>
      <p:sp>
        <p:nvSpPr>
          <p:cNvPr id="6" name="Rechthoek 5"/>
          <p:cNvSpPr/>
          <p:nvPr/>
        </p:nvSpPr>
        <p:spPr>
          <a:xfrm>
            <a:off x="179512" y="1196753"/>
            <a:ext cx="8136904" cy="954107"/>
          </a:xfrm>
          <a:prstGeom prst="rect">
            <a:avLst/>
          </a:prstGeom>
        </p:spPr>
        <p:txBody>
          <a:bodyPr wrap="square">
            <a:spAutoFit/>
          </a:bodyPr>
          <a:lstStyle/>
          <a:p>
            <a:r>
              <a:rPr lang="nl-NL" sz="2800" b="1" dirty="0" smtClean="0">
                <a:solidFill>
                  <a:prstClr val="black"/>
                </a:solidFill>
                <a:latin typeface="Verdana" pitchFamily="34" charset="0"/>
                <a:ea typeface="Verdana" pitchFamily="34" charset="0"/>
                <a:cs typeface="Verdana" pitchFamily="34" charset="0"/>
              </a:rPr>
              <a:t>Onderzoeksagenda vanuit patientenperspectief</a:t>
            </a:r>
          </a:p>
        </p:txBody>
      </p:sp>
      <p:sp>
        <p:nvSpPr>
          <p:cNvPr id="7" name="Rechthoek 6"/>
          <p:cNvSpPr/>
          <p:nvPr/>
        </p:nvSpPr>
        <p:spPr>
          <a:xfrm>
            <a:off x="27607" y="24388"/>
            <a:ext cx="7325408" cy="369332"/>
          </a:xfrm>
          <a:prstGeom prst="rect">
            <a:avLst/>
          </a:prstGeom>
        </p:spPr>
        <p:txBody>
          <a:bodyPr wrap="square">
            <a:spAutoFit/>
          </a:bodyPr>
          <a:lstStyle/>
          <a:p>
            <a:r>
              <a:rPr lang="nl-NL" b="1" dirty="0" smtClean="0">
                <a:solidFill>
                  <a:prstClr val="white"/>
                </a:solidFill>
                <a:latin typeface="Verdana" pitchFamily="34" charset="0"/>
                <a:ea typeface="Verdana" pitchFamily="34" charset="0"/>
                <a:cs typeface="Verdana" pitchFamily="34" charset="0"/>
              </a:rPr>
              <a:t>25 jaar NPV </a:t>
            </a:r>
            <a:r>
              <a:rPr lang="nl-NL" b="1" dirty="0" err="1" smtClean="0">
                <a:solidFill>
                  <a:prstClr val="white"/>
                </a:solidFill>
                <a:latin typeface="Verdana" pitchFamily="34" charset="0"/>
                <a:ea typeface="Verdana" pitchFamily="34" charset="0"/>
                <a:cs typeface="Verdana" pitchFamily="34" charset="0"/>
              </a:rPr>
              <a:t>Roermond</a:t>
            </a:r>
            <a:endParaRPr lang="nl-NL" b="1" dirty="0">
              <a:solidFill>
                <a:prstClr val="white"/>
              </a:solidFill>
              <a:latin typeface="Verdana" pitchFamily="34" charset="0"/>
              <a:ea typeface="Verdana" pitchFamily="34" charset="0"/>
              <a:cs typeface="Verdana" pitchFamily="34" charset="0"/>
            </a:endParaRPr>
          </a:p>
        </p:txBody>
      </p:sp>
      <p:sp>
        <p:nvSpPr>
          <p:cNvPr id="9" name="Rechthoek 8"/>
          <p:cNvSpPr/>
          <p:nvPr/>
        </p:nvSpPr>
        <p:spPr>
          <a:xfrm>
            <a:off x="4357686" y="6550223"/>
            <a:ext cx="3823483" cy="307777"/>
          </a:xfrm>
          <a:prstGeom prst="rect">
            <a:avLst/>
          </a:prstGeom>
        </p:spPr>
        <p:txBody>
          <a:bodyPr wrap="none">
            <a:spAutoFit/>
          </a:bodyPr>
          <a:lstStyle/>
          <a:p>
            <a:pPr fontAlgn="base">
              <a:spcBef>
                <a:spcPct val="0"/>
              </a:spcBef>
              <a:spcAft>
                <a:spcPct val="0"/>
              </a:spcAft>
            </a:pPr>
            <a:r>
              <a:rPr lang="en-US" altLang="nl-NL" sz="1400" b="1" dirty="0" smtClean="0">
                <a:solidFill>
                  <a:srgbClr val="0070C0"/>
                </a:solidFill>
                <a:latin typeface="Verdana" pitchFamily="34" charset="0"/>
                <a:ea typeface="Verdana" pitchFamily="34" charset="0"/>
                <a:cs typeface="Verdana" pitchFamily="34" charset="0"/>
              </a:rPr>
              <a:t>Nierpatiënten Vereniging Nederland</a:t>
            </a:r>
            <a:endParaRPr lang="en-US" altLang="nl-NL" sz="1400" b="1" dirty="0">
              <a:solidFill>
                <a:srgbClr val="0070C0"/>
              </a:solidFill>
              <a:latin typeface="Verdana" pitchFamily="34" charset="0"/>
              <a:ea typeface="Verdana" pitchFamily="34" charset="0"/>
              <a:cs typeface="Verdana" pitchFamily="34" charset="0"/>
            </a:endParaRPr>
          </a:p>
        </p:txBody>
      </p:sp>
      <p:sp>
        <p:nvSpPr>
          <p:cNvPr id="10" name="Tijdelijke aanduiding voor dianummer 9"/>
          <p:cNvSpPr>
            <a:spLocks noGrp="1"/>
          </p:cNvSpPr>
          <p:nvPr>
            <p:ph type="sldNum" sz="quarter" idx="12"/>
          </p:nvPr>
        </p:nvSpPr>
        <p:spPr/>
        <p:txBody>
          <a:bodyPr/>
          <a:lstStyle/>
          <a:p>
            <a:pPr>
              <a:defRPr/>
            </a:pPr>
            <a:fld id="{78F09BD3-00D7-49FD-A289-FB0B78904FD6}" type="slidenum">
              <a:rPr lang="nl-NL" sz="1600" smtClean="0">
                <a:solidFill>
                  <a:prstClr val="white"/>
                </a:solidFill>
                <a:latin typeface="Verdana" pitchFamily="34" charset="0"/>
                <a:ea typeface="Verdana" pitchFamily="34" charset="0"/>
                <a:cs typeface="Verdana" pitchFamily="34" charset="0"/>
              </a:rPr>
              <a:pPr>
                <a:defRPr/>
              </a:pPr>
              <a:t>116</a:t>
            </a:fld>
            <a:endParaRPr lang="nl-NL" sz="1600" dirty="0">
              <a:solidFill>
                <a:prstClr val="white"/>
              </a:solidFill>
              <a:latin typeface="Verdana" pitchFamily="34" charset="0"/>
              <a:ea typeface="Verdana" pitchFamily="34" charset="0"/>
              <a:cs typeface="Verdana" pitchFamily="34" charset="0"/>
            </a:endParaRPr>
          </a:p>
        </p:txBody>
      </p:sp>
      <p:pic>
        <p:nvPicPr>
          <p:cNvPr id="4099" name="Picture 6"/>
          <p:cNvPicPr>
            <a:picLocks noChangeAspect="1" noChangeArrowheads="1"/>
          </p:cNvPicPr>
          <p:nvPr/>
        </p:nvPicPr>
        <p:blipFill>
          <a:blip r:embed="rId4" cstate="print"/>
          <a:srcRect/>
          <a:stretch>
            <a:fillRect/>
          </a:stretch>
        </p:blipFill>
        <p:spPr bwMode="auto">
          <a:xfrm>
            <a:off x="3676650" y="5934075"/>
            <a:ext cx="5467350" cy="923925"/>
          </a:xfrm>
          <a:prstGeom prst="rect">
            <a:avLst/>
          </a:prstGeom>
          <a:noFill/>
          <a:ln w="9525">
            <a:noFill/>
            <a:miter lim="800000"/>
            <a:headEnd/>
            <a:tailEnd/>
          </a:ln>
        </p:spPr>
      </p:pic>
      <p:pic>
        <p:nvPicPr>
          <p:cNvPr id="2" name="Picture 2"/>
          <p:cNvPicPr>
            <a:picLocks noChangeAspect="1" noChangeArrowheads="1"/>
          </p:cNvPicPr>
          <p:nvPr/>
        </p:nvPicPr>
        <p:blipFill>
          <a:blip r:embed="rId5" cstate="print"/>
          <a:srcRect/>
          <a:stretch>
            <a:fillRect/>
          </a:stretch>
        </p:blipFill>
        <p:spPr bwMode="auto">
          <a:xfrm rot="550834">
            <a:off x="3492643" y="1646221"/>
            <a:ext cx="5297562" cy="5007549"/>
          </a:xfrm>
          <a:prstGeom prst="rect">
            <a:avLst/>
          </a:prstGeom>
          <a:noFill/>
          <a:ln w="9525">
            <a:noFill/>
            <a:miter lim="800000"/>
            <a:headEnd/>
            <a:tailEnd/>
          </a:ln>
          <a:effectLst/>
        </p:spPr>
      </p:pic>
    </p:spTree>
    <p:extLst>
      <p:ext uri="{BB962C8B-B14F-4D97-AF65-F5344CB8AC3E}">
        <p14:creationId xmlns:p14="http://schemas.microsoft.com/office/powerpoint/2010/main" val="388904717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srcRect/>
          <a:stretch>
            <a:fillRect/>
          </a:stretch>
        </p:blipFill>
        <p:spPr bwMode="auto">
          <a:xfrm>
            <a:off x="0" y="0"/>
            <a:ext cx="9144000" cy="1341438"/>
          </a:xfrm>
          <a:prstGeom prst="rect">
            <a:avLst/>
          </a:prstGeom>
          <a:noFill/>
          <a:ln w="9525">
            <a:noFill/>
            <a:miter lim="800000"/>
            <a:headEnd/>
            <a:tailEnd/>
          </a:ln>
        </p:spPr>
      </p:pic>
      <p:pic>
        <p:nvPicPr>
          <p:cNvPr id="4099" name="Picture 6"/>
          <p:cNvPicPr>
            <a:picLocks noChangeAspect="1" noChangeArrowheads="1"/>
          </p:cNvPicPr>
          <p:nvPr/>
        </p:nvPicPr>
        <p:blipFill>
          <a:blip r:embed="rId3" cstate="print"/>
          <a:srcRect/>
          <a:stretch>
            <a:fillRect/>
          </a:stretch>
        </p:blipFill>
        <p:spPr bwMode="auto">
          <a:xfrm>
            <a:off x="3676650" y="5934075"/>
            <a:ext cx="5467350" cy="923925"/>
          </a:xfrm>
          <a:prstGeom prst="rect">
            <a:avLst/>
          </a:prstGeom>
          <a:noFill/>
          <a:ln w="9525">
            <a:noFill/>
            <a:miter lim="800000"/>
            <a:headEnd/>
            <a:tailEnd/>
          </a:ln>
        </p:spPr>
      </p:pic>
      <p:pic>
        <p:nvPicPr>
          <p:cNvPr id="4100" name="Afbeelding 4" descr="beeldmerk.jpg"/>
          <p:cNvPicPr>
            <a:picLocks noChangeAspect="1"/>
          </p:cNvPicPr>
          <p:nvPr/>
        </p:nvPicPr>
        <p:blipFill>
          <a:blip r:embed="rId4" cstate="print"/>
          <a:srcRect l="6615" t="22391" r="6615" b="22391"/>
          <a:stretch>
            <a:fillRect/>
          </a:stretch>
        </p:blipFill>
        <p:spPr bwMode="auto">
          <a:xfrm>
            <a:off x="0" y="6165850"/>
            <a:ext cx="1089025" cy="692150"/>
          </a:xfrm>
          <a:prstGeom prst="rect">
            <a:avLst/>
          </a:prstGeom>
          <a:noFill/>
          <a:ln w="9525">
            <a:noFill/>
            <a:miter lim="800000"/>
            <a:headEnd/>
            <a:tailEnd/>
          </a:ln>
        </p:spPr>
      </p:pic>
      <p:sp>
        <p:nvSpPr>
          <p:cNvPr id="8" name="Rechthoek 7"/>
          <p:cNvSpPr/>
          <p:nvPr/>
        </p:nvSpPr>
        <p:spPr>
          <a:xfrm>
            <a:off x="4286248" y="6550223"/>
            <a:ext cx="3823483" cy="307777"/>
          </a:xfrm>
          <a:prstGeom prst="rect">
            <a:avLst/>
          </a:prstGeom>
        </p:spPr>
        <p:txBody>
          <a:bodyPr wrap="none">
            <a:spAutoFit/>
          </a:bodyPr>
          <a:lstStyle/>
          <a:p>
            <a:pPr fontAlgn="base">
              <a:spcBef>
                <a:spcPct val="0"/>
              </a:spcBef>
              <a:spcAft>
                <a:spcPct val="0"/>
              </a:spcAft>
            </a:pPr>
            <a:r>
              <a:rPr lang="en-US" altLang="nl-NL" sz="1400" b="1" dirty="0" smtClean="0">
                <a:solidFill>
                  <a:srgbClr val="0070C0"/>
                </a:solidFill>
                <a:latin typeface="Verdana" pitchFamily="34" charset="0"/>
                <a:ea typeface="Verdana" pitchFamily="34" charset="0"/>
                <a:cs typeface="Verdana" pitchFamily="34" charset="0"/>
              </a:rPr>
              <a:t>Nierpatiënten Vereniging Nederland</a:t>
            </a:r>
            <a:endParaRPr lang="en-US" altLang="nl-NL" sz="1400" b="1" dirty="0">
              <a:solidFill>
                <a:srgbClr val="0070C0"/>
              </a:solidFill>
              <a:latin typeface="Verdana" pitchFamily="34" charset="0"/>
              <a:ea typeface="Verdana" pitchFamily="34" charset="0"/>
              <a:cs typeface="Verdana" pitchFamily="34" charset="0"/>
            </a:endParaRPr>
          </a:p>
        </p:txBody>
      </p:sp>
      <p:sp>
        <p:nvSpPr>
          <p:cNvPr id="13" name="Tijdelijke aanduiding voor inhoud 12"/>
          <p:cNvSpPr>
            <a:spLocks noGrp="1"/>
          </p:cNvSpPr>
          <p:nvPr>
            <p:ph idx="1"/>
          </p:nvPr>
        </p:nvSpPr>
        <p:spPr>
          <a:xfrm>
            <a:off x="457200" y="2276872"/>
            <a:ext cx="8229600" cy="2736304"/>
          </a:xfrm>
        </p:spPr>
        <p:txBody>
          <a:bodyPr/>
          <a:lstStyle/>
          <a:p>
            <a:r>
              <a:rPr lang="nl-NL" i="1" dirty="0" smtClean="0">
                <a:latin typeface="Verdana" pitchFamily="34" charset="0"/>
                <a:ea typeface="Verdana" pitchFamily="34" charset="0"/>
                <a:cs typeface="Verdana" pitchFamily="34" charset="0"/>
              </a:rPr>
              <a:t>“Samen beslissen” </a:t>
            </a:r>
            <a:r>
              <a:rPr lang="nl-NL" dirty="0" smtClean="0">
                <a:latin typeface="Verdana" pitchFamily="34" charset="0"/>
                <a:ea typeface="Verdana" pitchFamily="34" charset="0"/>
                <a:cs typeface="Verdana" pitchFamily="34" charset="0"/>
              </a:rPr>
              <a:t>verbetert de zorg</a:t>
            </a:r>
          </a:p>
          <a:p>
            <a:r>
              <a:rPr lang="nl-NL" i="1" dirty="0" smtClean="0">
                <a:latin typeface="Verdana" pitchFamily="34" charset="0"/>
                <a:ea typeface="Verdana" pitchFamily="34" charset="0"/>
                <a:cs typeface="Verdana" pitchFamily="34" charset="0"/>
              </a:rPr>
              <a:t>“Patientenperspectief”</a:t>
            </a:r>
            <a:r>
              <a:rPr lang="nl-NL" dirty="0" smtClean="0">
                <a:latin typeface="Verdana" pitchFamily="34" charset="0"/>
                <a:ea typeface="Verdana" pitchFamily="34" charset="0"/>
                <a:cs typeface="Verdana" pitchFamily="34" charset="0"/>
              </a:rPr>
              <a:t> verbetert onderzoek</a:t>
            </a:r>
          </a:p>
          <a:p>
            <a:r>
              <a:rPr lang="nl-NL" i="1" dirty="0" smtClean="0">
                <a:latin typeface="Verdana" pitchFamily="34" charset="0"/>
                <a:ea typeface="Verdana" pitchFamily="34" charset="0"/>
                <a:cs typeface="Verdana" pitchFamily="34" charset="0"/>
              </a:rPr>
              <a:t>“Ervaringsdeskundigheid”</a:t>
            </a:r>
            <a:r>
              <a:rPr lang="nl-NL" dirty="0" smtClean="0">
                <a:latin typeface="Verdana" pitchFamily="34" charset="0"/>
                <a:ea typeface="Verdana" pitchFamily="34" charset="0"/>
                <a:cs typeface="Verdana" pitchFamily="34" charset="0"/>
              </a:rPr>
              <a:t> opent nieuwe perspectieven</a:t>
            </a:r>
            <a:endParaRPr lang="nl-NL" i="1" dirty="0" smtClean="0">
              <a:latin typeface="Verdana" pitchFamily="34" charset="0"/>
              <a:ea typeface="Verdana" pitchFamily="34" charset="0"/>
              <a:cs typeface="Verdana" pitchFamily="34" charset="0"/>
            </a:endParaRPr>
          </a:p>
          <a:p>
            <a:endParaRPr lang="nl-NL" dirty="0">
              <a:latin typeface="Verdana" pitchFamily="34" charset="0"/>
              <a:ea typeface="Verdana" pitchFamily="34" charset="0"/>
              <a:cs typeface="Verdana" pitchFamily="34" charset="0"/>
            </a:endParaRPr>
          </a:p>
        </p:txBody>
      </p:sp>
      <p:sp>
        <p:nvSpPr>
          <p:cNvPr id="9" name="Tijdelijke aanduiding voor dianummer 8"/>
          <p:cNvSpPr>
            <a:spLocks noGrp="1"/>
          </p:cNvSpPr>
          <p:nvPr>
            <p:ph type="sldNum" sz="quarter" idx="12"/>
          </p:nvPr>
        </p:nvSpPr>
        <p:spPr/>
        <p:txBody>
          <a:bodyPr/>
          <a:lstStyle/>
          <a:p>
            <a:pPr>
              <a:defRPr/>
            </a:pPr>
            <a:fld id="{78F09BD3-00D7-49FD-A289-FB0B78904FD6}" type="slidenum">
              <a:rPr lang="nl-NL" sz="1600" smtClean="0">
                <a:solidFill>
                  <a:prstClr val="white"/>
                </a:solidFill>
                <a:latin typeface="Verdana" pitchFamily="34" charset="0"/>
                <a:ea typeface="Verdana" pitchFamily="34" charset="0"/>
                <a:cs typeface="Verdana" pitchFamily="34" charset="0"/>
              </a:rPr>
              <a:pPr>
                <a:defRPr/>
              </a:pPr>
              <a:t>117</a:t>
            </a:fld>
            <a:endParaRPr lang="nl-NL" sz="1600" dirty="0">
              <a:solidFill>
                <a:prstClr val="white"/>
              </a:solidFill>
              <a:latin typeface="Verdana" pitchFamily="34" charset="0"/>
              <a:ea typeface="Verdana" pitchFamily="34" charset="0"/>
              <a:cs typeface="Verdana" pitchFamily="34" charset="0"/>
            </a:endParaRPr>
          </a:p>
        </p:txBody>
      </p:sp>
      <p:sp>
        <p:nvSpPr>
          <p:cNvPr id="10" name="Tekstvak 9"/>
          <p:cNvSpPr txBox="1"/>
          <p:nvPr/>
        </p:nvSpPr>
        <p:spPr>
          <a:xfrm>
            <a:off x="0" y="0"/>
            <a:ext cx="3888432" cy="400110"/>
          </a:xfrm>
          <a:prstGeom prst="rect">
            <a:avLst/>
          </a:prstGeom>
          <a:noFill/>
        </p:spPr>
        <p:txBody>
          <a:bodyPr wrap="square" rtlCol="0">
            <a:spAutoFit/>
          </a:bodyPr>
          <a:lstStyle/>
          <a:p>
            <a:r>
              <a:rPr lang="nl-NL" sz="2000" b="1" dirty="0" smtClean="0">
                <a:solidFill>
                  <a:prstClr val="white"/>
                </a:solidFill>
                <a:latin typeface="Verdana" pitchFamily="34" charset="0"/>
                <a:ea typeface="Verdana" pitchFamily="34" charset="0"/>
                <a:cs typeface="Verdana" pitchFamily="34" charset="0"/>
              </a:rPr>
              <a:t>25 jaar NPV </a:t>
            </a:r>
            <a:r>
              <a:rPr lang="nl-NL" sz="2000" b="1" dirty="0" err="1" smtClean="0">
                <a:solidFill>
                  <a:prstClr val="white"/>
                </a:solidFill>
                <a:latin typeface="Verdana" pitchFamily="34" charset="0"/>
                <a:ea typeface="Verdana" pitchFamily="34" charset="0"/>
                <a:cs typeface="Verdana" pitchFamily="34" charset="0"/>
              </a:rPr>
              <a:t>Roermond</a:t>
            </a:r>
            <a:endParaRPr lang="nl-NL" sz="2000" b="1" dirty="0">
              <a:solidFill>
                <a:prstClr val="white"/>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422807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cstate="print"/>
          <a:srcRect/>
          <a:stretch>
            <a:fillRect/>
          </a:stretch>
        </p:blipFill>
        <p:spPr bwMode="auto">
          <a:xfrm>
            <a:off x="0" y="0"/>
            <a:ext cx="9144000" cy="1341438"/>
          </a:xfrm>
          <a:prstGeom prst="rect">
            <a:avLst/>
          </a:prstGeom>
          <a:noFill/>
          <a:ln w="9525">
            <a:noFill/>
            <a:miter lim="800000"/>
            <a:headEnd/>
            <a:tailEnd/>
          </a:ln>
        </p:spPr>
      </p:pic>
      <p:pic>
        <p:nvPicPr>
          <p:cNvPr id="5123" name="Picture 6"/>
          <p:cNvPicPr>
            <a:picLocks noChangeAspect="1" noChangeArrowheads="1"/>
          </p:cNvPicPr>
          <p:nvPr/>
        </p:nvPicPr>
        <p:blipFill>
          <a:blip r:embed="rId3" cstate="print"/>
          <a:srcRect/>
          <a:stretch>
            <a:fillRect/>
          </a:stretch>
        </p:blipFill>
        <p:spPr bwMode="auto">
          <a:xfrm>
            <a:off x="3676650" y="5934075"/>
            <a:ext cx="5467350" cy="923925"/>
          </a:xfrm>
          <a:prstGeom prst="rect">
            <a:avLst/>
          </a:prstGeom>
          <a:noFill/>
          <a:ln w="9525">
            <a:noFill/>
            <a:miter lim="800000"/>
            <a:headEnd/>
            <a:tailEnd/>
          </a:ln>
        </p:spPr>
      </p:pic>
      <p:sp>
        <p:nvSpPr>
          <p:cNvPr id="5124" name="Tijdelijke aanduiding voor dianummer 11"/>
          <p:cNvSpPr>
            <a:spLocks noGrp="1"/>
          </p:cNvSpPr>
          <p:nvPr>
            <p:ph type="sldNum" sz="quarter" idx="12"/>
          </p:nvPr>
        </p:nvSpPr>
        <p:spPr bwMode="auto">
          <a:noFill/>
          <a:ln>
            <a:miter lim="800000"/>
            <a:headEnd/>
            <a:tailEnd/>
          </a:ln>
        </p:spPr>
        <p:txBody>
          <a:bodyPr/>
          <a:lstStyle/>
          <a:p>
            <a:fld id="{11607E4E-BF30-4B6E-A311-69A7AA689252}" type="slidenum">
              <a:rPr lang="nl-NL" altLang="nl-NL" smtClean="0">
                <a:solidFill>
                  <a:prstClr val="white"/>
                </a:solidFill>
                <a:latin typeface="Verdana" pitchFamily="34" charset="0"/>
              </a:rPr>
              <a:pPr/>
              <a:t>118</a:t>
            </a:fld>
            <a:endParaRPr lang="nl-NL" altLang="nl-NL" smtClean="0">
              <a:solidFill>
                <a:prstClr val="white"/>
              </a:solidFill>
              <a:latin typeface="Verdana" pitchFamily="34" charset="0"/>
            </a:endParaRPr>
          </a:p>
        </p:txBody>
      </p:sp>
      <p:sp>
        <p:nvSpPr>
          <p:cNvPr id="5125" name="Titel 11"/>
          <p:cNvSpPr>
            <a:spLocks noGrp="1"/>
          </p:cNvSpPr>
          <p:nvPr>
            <p:ph type="title" idx="4294967295"/>
          </p:nvPr>
        </p:nvSpPr>
        <p:spPr>
          <a:xfrm>
            <a:off x="0" y="0"/>
            <a:ext cx="7668344" cy="561975"/>
          </a:xfrm>
        </p:spPr>
        <p:txBody>
          <a:bodyPr/>
          <a:lstStyle/>
          <a:p>
            <a:pPr algn="l"/>
            <a:r>
              <a:rPr lang="nl-NL" sz="2400" b="1" dirty="0" smtClean="0">
                <a:solidFill>
                  <a:schemeClr val="bg1"/>
                </a:solidFill>
                <a:latin typeface="Verdana" pitchFamily="34" charset="0"/>
                <a:ea typeface="Verdana" pitchFamily="34" charset="0"/>
                <a:cs typeface="Verdana" pitchFamily="34" charset="0"/>
              </a:rPr>
              <a:t>25 jaar NPV </a:t>
            </a:r>
            <a:r>
              <a:rPr lang="nl-NL" sz="2400" b="1" dirty="0" err="1" smtClean="0">
                <a:solidFill>
                  <a:schemeClr val="bg1"/>
                </a:solidFill>
                <a:latin typeface="Verdana" pitchFamily="34" charset="0"/>
                <a:ea typeface="Verdana" pitchFamily="34" charset="0"/>
                <a:cs typeface="Verdana" pitchFamily="34" charset="0"/>
              </a:rPr>
              <a:t>Roermond</a:t>
            </a:r>
            <a:endParaRPr lang="nl-NL" sz="2400" b="1" dirty="0">
              <a:solidFill>
                <a:schemeClr val="bg1"/>
              </a:solidFill>
              <a:latin typeface="Verdana" pitchFamily="34" charset="0"/>
              <a:ea typeface="Verdana" pitchFamily="34" charset="0"/>
              <a:cs typeface="Verdana" pitchFamily="34" charset="0"/>
            </a:endParaRPr>
          </a:p>
        </p:txBody>
      </p:sp>
      <p:pic>
        <p:nvPicPr>
          <p:cNvPr id="5127" name="Afbeelding 6" descr="beeldmerk.jpg"/>
          <p:cNvPicPr>
            <a:picLocks noChangeAspect="1"/>
          </p:cNvPicPr>
          <p:nvPr/>
        </p:nvPicPr>
        <p:blipFill>
          <a:blip r:embed="rId4" cstate="print"/>
          <a:srcRect l="6615" t="22391" r="6615" b="22391"/>
          <a:stretch>
            <a:fillRect/>
          </a:stretch>
        </p:blipFill>
        <p:spPr bwMode="auto">
          <a:xfrm>
            <a:off x="0" y="6165850"/>
            <a:ext cx="1089025" cy="692150"/>
          </a:xfrm>
          <a:prstGeom prst="rect">
            <a:avLst/>
          </a:prstGeom>
          <a:noFill/>
          <a:ln w="9525">
            <a:noFill/>
            <a:miter lim="800000"/>
            <a:headEnd/>
            <a:tailEnd/>
          </a:ln>
        </p:spPr>
      </p:pic>
      <p:sp>
        <p:nvSpPr>
          <p:cNvPr id="5128" name="Tekstvak 9"/>
          <p:cNvSpPr txBox="1">
            <a:spLocks noChangeArrowheads="1"/>
          </p:cNvSpPr>
          <p:nvPr/>
        </p:nvSpPr>
        <p:spPr bwMode="auto">
          <a:xfrm>
            <a:off x="4283968" y="6550223"/>
            <a:ext cx="4104953" cy="307777"/>
          </a:xfrm>
          <a:prstGeom prst="rect">
            <a:avLst/>
          </a:prstGeom>
          <a:noFill/>
          <a:ln w="9525">
            <a:noFill/>
            <a:miter lim="800000"/>
            <a:headEnd/>
            <a:tailEnd/>
          </a:ln>
        </p:spPr>
        <p:txBody>
          <a:bodyPr wrap="square">
            <a:spAutoFit/>
          </a:bodyPr>
          <a:lstStyle/>
          <a:p>
            <a:pPr fontAlgn="base">
              <a:spcBef>
                <a:spcPct val="0"/>
              </a:spcBef>
              <a:spcAft>
                <a:spcPct val="0"/>
              </a:spcAft>
            </a:pPr>
            <a:r>
              <a:rPr lang="en-US" altLang="nl-NL" sz="1400" b="1" dirty="0" smtClean="0">
                <a:solidFill>
                  <a:srgbClr val="0070C0"/>
                </a:solidFill>
                <a:latin typeface="Verdana" pitchFamily="34" charset="0"/>
                <a:ea typeface="Verdana" pitchFamily="34" charset="0"/>
                <a:cs typeface="Verdana" pitchFamily="34" charset="0"/>
              </a:rPr>
              <a:t>Nierpatiënten Vereniging Nederland</a:t>
            </a:r>
            <a:endParaRPr lang="en-US" altLang="nl-NL" sz="1400" b="1" dirty="0">
              <a:solidFill>
                <a:srgbClr val="0070C0"/>
              </a:solidFill>
              <a:latin typeface="Verdana" pitchFamily="34" charset="0"/>
              <a:ea typeface="Verdana" pitchFamily="34" charset="0"/>
              <a:cs typeface="Verdana" pitchFamily="34" charset="0"/>
            </a:endParaRPr>
          </a:p>
        </p:txBody>
      </p:sp>
      <p:pic>
        <p:nvPicPr>
          <p:cNvPr id="1027" name="Picture 3"/>
          <p:cNvPicPr>
            <a:picLocks noChangeAspect="1" noChangeArrowheads="1"/>
          </p:cNvPicPr>
          <p:nvPr/>
        </p:nvPicPr>
        <p:blipFill>
          <a:blip r:embed="rId5" cstate="print"/>
          <a:srcRect t="3125" b="6688"/>
          <a:stretch>
            <a:fillRect/>
          </a:stretch>
        </p:blipFill>
        <p:spPr bwMode="auto">
          <a:xfrm>
            <a:off x="393227" y="1268760"/>
            <a:ext cx="8750773" cy="4437112"/>
          </a:xfrm>
          <a:prstGeom prst="rect">
            <a:avLst/>
          </a:prstGeom>
          <a:noFill/>
          <a:ln w="9525">
            <a:noFill/>
            <a:miter lim="800000"/>
            <a:headEnd/>
            <a:tailEnd/>
          </a:ln>
        </p:spPr>
      </p:pic>
    </p:spTree>
    <p:extLst>
      <p:ext uri="{BB962C8B-B14F-4D97-AF65-F5344CB8AC3E}">
        <p14:creationId xmlns:p14="http://schemas.microsoft.com/office/powerpoint/2010/main" val="176564957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cstate="print"/>
          <a:srcRect/>
          <a:stretch>
            <a:fillRect/>
          </a:stretch>
        </p:blipFill>
        <p:spPr bwMode="auto">
          <a:xfrm>
            <a:off x="0" y="0"/>
            <a:ext cx="9144000" cy="1341438"/>
          </a:xfrm>
          <a:prstGeom prst="rect">
            <a:avLst/>
          </a:prstGeom>
          <a:noFill/>
          <a:ln w="9525">
            <a:noFill/>
            <a:miter lim="800000"/>
            <a:headEnd/>
            <a:tailEnd/>
          </a:ln>
        </p:spPr>
      </p:pic>
      <p:pic>
        <p:nvPicPr>
          <p:cNvPr id="5123" name="Picture 6"/>
          <p:cNvPicPr>
            <a:picLocks noChangeAspect="1" noChangeArrowheads="1"/>
          </p:cNvPicPr>
          <p:nvPr/>
        </p:nvPicPr>
        <p:blipFill>
          <a:blip r:embed="rId3" cstate="print"/>
          <a:srcRect/>
          <a:stretch>
            <a:fillRect/>
          </a:stretch>
        </p:blipFill>
        <p:spPr bwMode="auto">
          <a:xfrm>
            <a:off x="3676650" y="5934075"/>
            <a:ext cx="5467350" cy="923925"/>
          </a:xfrm>
          <a:prstGeom prst="rect">
            <a:avLst/>
          </a:prstGeom>
          <a:noFill/>
          <a:ln w="9525">
            <a:noFill/>
            <a:miter lim="800000"/>
            <a:headEnd/>
            <a:tailEnd/>
          </a:ln>
        </p:spPr>
      </p:pic>
      <p:sp>
        <p:nvSpPr>
          <p:cNvPr id="5124" name="Tijdelijke aanduiding voor dianummer 11"/>
          <p:cNvSpPr>
            <a:spLocks noGrp="1"/>
          </p:cNvSpPr>
          <p:nvPr>
            <p:ph type="sldNum" sz="quarter" idx="12"/>
          </p:nvPr>
        </p:nvSpPr>
        <p:spPr bwMode="auto">
          <a:noFill/>
          <a:ln>
            <a:miter lim="800000"/>
            <a:headEnd/>
            <a:tailEnd/>
          </a:ln>
        </p:spPr>
        <p:txBody>
          <a:bodyPr/>
          <a:lstStyle/>
          <a:p>
            <a:fld id="{11607E4E-BF30-4B6E-A311-69A7AA689252}" type="slidenum">
              <a:rPr lang="nl-NL" altLang="nl-NL" smtClean="0">
                <a:solidFill>
                  <a:prstClr val="white"/>
                </a:solidFill>
                <a:latin typeface="Verdana" pitchFamily="34" charset="0"/>
              </a:rPr>
              <a:pPr/>
              <a:t>119</a:t>
            </a:fld>
            <a:endParaRPr lang="nl-NL" altLang="nl-NL" smtClean="0">
              <a:solidFill>
                <a:prstClr val="white"/>
              </a:solidFill>
              <a:latin typeface="Verdana" pitchFamily="34" charset="0"/>
            </a:endParaRPr>
          </a:p>
        </p:txBody>
      </p:sp>
      <p:sp>
        <p:nvSpPr>
          <p:cNvPr id="5125" name="Titel 11"/>
          <p:cNvSpPr>
            <a:spLocks noGrp="1"/>
          </p:cNvSpPr>
          <p:nvPr>
            <p:ph type="title" idx="4294967295"/>
          </p:nvPr>
        </p:nvSpPr>
        <p:spPr>
          <a:xfrm>
            <a:off x="0" y="0"/>
            <a:ext cx="7668344" cy="561975"/>
          </a:xfrm>
        </p:spPr>
        <p:txBody>
          <a:bodyPr/>
          <a:lstStyle/>
          <a:p>
            <a:pPr algn="l"/>
            <a:r>
              <a:rPr lang="nl-NL" sz="2400" b="1" dirty="0" smtClean="0">
                <a:solidFill>
                  <a:schemeClr val="bg1"/>
                </a:solidFill>
                <a:latin typeface="Verdana" pitchFamily="34" charset="0"/>
                <a:ea typeface="Verdana" pitchFamily="34" charset="0"/>
                <a:cs typeface="Verdana" pitchFamily="34" charset="0"/>
              </a:rPr>
              <a:t>25 jaar NPV </a:t>
            </a:r>
            <a:r>
              <a:rPr lang="nl-NL" sz="2400" b="1" dirty="0" err="1" smtClean="0">
                <a:solidFill>
                  <a:schemeClr val="bg1"/>
                </a:solidFill>
                <a:latin typeface="Verdana" pitchFamily="34" charset="0"/>
                <a:ea typeface="Verdana" pitchFamily="34" charset="0"/>
                <a:cs typeface="Verdana" pitchFamily="34" charset="0"/>
              </a:rPr>
              <a:t>Roermond</a:t>
            </a:r>
            <a:endParaRPr lang="nl-NL" sz="2400" b="1" dirty="0">
              <a:solidFill>
                <a:schemeClr val="bg1"/>
              </a:solidFill>
              <a:latin typeface="Verdana" pitchFamily="34" charset="0"/>
              <a:ea typeface="Verdana" pitchFamily="34" charset="0"/>
              <a:cs typeface="Verdana" pitchFamily="34" charset="0"/>
            </a:endParaRPr>
          </a:p>
        </p:txBody>
      </p:sp>
      <p:pic>
        <p:nvPicPr>
          <p:cNvPr id="5127" name="Afbeelding 6" descr="beeldmerk.jpg"/>
          <p:cNvPicPr>
            <a:picLocks noChangeAspect="1"/>
          </p:cNvPicPr>
          <p:nvPr/>
        </p:nvPicPr>
        <p:blipFill>
          <a:blip r:embed="rId4" cstate="print"/>
          <a:srcRect l="6615" t="22391" r="6615" b="22391"/>
          <a:stretch>
            <a:fillRect/>
          </a:stretch>
        </p:blipFill>
        <p:spPr bwMode="auto">
          <a:xfrm>
            <a:off x="0" y="6165850"/>
            <a:ext cx="1089025" cy="692150"/>
          </a:xfrm>
          <a:prstGeom prst="rect">
            <a:avLst/>
          </a:prstGeom>
          <a:noFill/>
          <a:ln w="9525">
            <a:noFill/>
            <a:miter lim="800000"/>
            <a:headEnd/>
            <a:tailEnd/>
          </a:ln>
        </p:spPr>
      </p:pic>
      <p:sp>
        <p:nvSpPr>
          <p:cNvPr id="5128" name="Tekstvak 9"/>
          <p:cNvSpPr txBox="1">
            <a:spLocks noChangeArrowheads="1"/>
          </p:cNvSpPr>
          <p:nvPr/>
        </p:nvSpPr>
        <p:spPr bwMode="auto">
          <a:xfrm>
            <a:off x="4283968" y="6550223"/>
            <a:ext cx="4104953" cy="307777"/>
          </a:xfrm>
          <a:prstGeom prst="rect">
            <a:avLst/>
          </a:prstGeom>
          <a:noFill/>
          <a:ln w="9525">
            <a:noFill/>
            <a:miter lim="800000"/>
            <a:headEnd/>
            <a:tailEnd/>
          </a:ln>
        </p:spPr>
        <p:txBody>
          <a:bodyPr wrap="square">
            <a:spAutoFit/>
          </a:bodyPr>
          <a:lstStyle/>
          <a:p>
            <a:pPr fontAlgn="base">
              <a:spcBef>
                <a:spcPct val="0"/>
              </a:spcBef>
              <a:spcAft>
                <a:spcPct val="0"/>
              </a:spcAft>
            </a:pPr>
            <a:r>
              <a:rPr lang="en-US" altLang="nl-NL" sz="1400" b="1" dirty="0" smtClean="0">
                <a:solidFill>
                  <a:srgbClr val="0070C0"/>
                </a:solidFill>
                <a:latin typeface="Verdana" pitchFamily="34" charset="0"/>
                <a:ea typeface="Verdana" pitchFamily="34" charset="0"/>
                <a:cs typeface="Verdana" pitchFamily="34" charset="0"/>
              </a:rPr>
              <a:t>Nierpatiënten Vereniging Nederland</a:t>
            </a:r>
            <a:endParaRPr lang="en-US" altLang="nl-NL" sz="1400" b="1" dirty="0">
              <a:solidFill>
                <a:srgbClr val="0070C0"/>
              </a:solidFill>
              <a:latin typeface="Verdana" pitchFamily="34" charset="0"/>
              <a:ea typeface="Verdana" pitchFamily="34" charset="0"/>
              <a:cs typeface="Verdana" pitchFamily="34" charset="0"/>
            </a:endParaRPr>
          </a:p>
        </p:txBody>
      </p:sp>
      <p:pic>
        <p:nvPicPr>
          <p:cNvPr id="2050" name="Picture 2"/>
          <p:cNvPicPr>
            <a:picLocks noChangeAspect="1" noChangeArrowheads="1"/>
          </p:cNvPicPr>
          <p:nvPr/>
        </p:nvPicPr>
        <p:blipFill>
          <a:blip r:embed="rId5" cstate="print"/>
          <a:srcRect l="16876" t="7501" r="19479" b="6250"/>
          <a:stretch>
            <a:fillRect/>
          </a:stretch>
        </p:blipFill>
        <p:spPr bwMode="auto">
          <a:xfrm>
            <a:off x="899592" y="1124744"/>
            <a:ext cx="6408712" cy="4882865"/>
          </a:xfrm>
          <a:prstGeom prst="rect">
            <a:avLst/>
          </a:prstGeom>
          <a:noFill/>
          <a:ln w="9525">
            <a:noFill/>
            <a:miter lim="800000"/>
            <a:headEnd/>
            <a:tailEnd/>
          </a:ln>
        </p:spPr>
      </p:pic>
    </p:spTree>
    <p:extLst>
      <p:ext uri="{BB962C8B-B14F-4D97-AF65-F5344CB8AC3E}">
        <p14:creationId xmlns:p14="http://schemas.microsoft.com/office/powerpoint/2010/main" val="3247778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29-11-2009 21_18_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7338"/>
            <a:ext cx="9144000" cy="624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32196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srcRect/>
          <a:stretch>
            <a:fillRect/>
          </a:stretch>
        </p:blipFill>
        <p:spPr bwMode="auto">
          <a:xfrm>
            <a:off x="0" y="0"/>
            <a:ext cx="9144000" cy="1341438"/>
          </a:xfrm>
          <a:prstGeom prst="rect">
            <a:avLst/>
          </a:prstGeom>
          <a:noFill/>
          <a:ln w="9525">
            <a:noFill/>
            <a:miter lim="800000"/>
            <a:headEnd/>
            <a:tailEnd/>
          </a:ln>
        </p:spPr>
      </p:pic>
      <p:pic>
        <p:nvPicPr>
          <p:cNvPr id="4100" name="Afbeelding 4" descr="beeldmerk.jpg"/>
          <p:cNvPicPr>
            <a:picLocks noChangeAspect="1"/>
          </p:cNvPicPr>
          <p:nvPr/>
        </p:nvPicPr>
        <p:blipFill>
          <a:blip r:embed="rId3" cstate="print"/>
          <a:srcRect l="6615" t="22391" r="6615" b="22391"/>
          <a:stretch>
            <a:fillRect/>
          </a:stretch>
        </p:blipFill>
        <p:spPr bwMode="auto">
          <a:xfrm>
            <a:off x="0" y="6165850"/>
            <a:ext cx="1089025" cy="692150"/>
          </a:xfrm>
          <a:prstGeom prst="rect">
            <a:avLst/>
          </a:prstGeom>
          <a:noFill/>
          <a:ln w="9525">
            <a:noFill/>
            <a:miter lim="800000"/>
            <a:headEnd/>
            <a:tailEnd/>
          </a:ln>
        </p:spPr>
      </p:pic>
      <p:sp>
        <p:nvSpPr>
          <p:cNvPr id="6" name="Rechthoek 5"/>
          <p:cNvSpPr/>
          <p:nvPr/>
        </p:nvSpPr>
        <p:spPr>
          <a:xfrm>
            <a:off x="0" y="2348881"/>
            <a:ext cx="8820472" cy="4401205"/>
          </a:xfrm>
          <a:prstGeom prst="rect">
            <a:avLst/>
          </a:prstGeom>
        </p:spPr>
        <p:txBody>
          <a:bodyPr wrap="square">
            <a:spAutoFit/>
          </a:bodyPr>
          <a:lstStyle/>
          <a:p>
            <a:pPr>
              <a:buFont typeface="Arial" pitchFamily="34" charset="0"/>
              <a:buChar char="•"/>
            </a:pPr>
            <a:r>
              <a:rPr lang="nl-NL" sz="2800" b="1" dirty="0" smtClean="0">
                <a:solidFill>
                  <a:prstClr val="black"/>
                </a:solidFill>
                <a:latin typeface="Verdana" pitchFamily="34" charset="0"/>
                <a:ea typeface="Verdana" pitchFamily="34" charset="0"/>
                <a:cs typeface="Verdana" pitchFamily="34" charset="0"/>
              </a:rPr>
              <a:t> Patiëntenperspectief bestaat!</a:t>
            </a:r>
          </a:p>
          <a:p>
            <a:endParaRPr lang="nl-NL" sz="2800" b="1" dirty="0" smtClean="0">
              <a:solidFill>
                <a:prstClr val="black"/>
              </a:solidFill>
              <a:latin typeface="Verdana" pitchFamily="34" charset="0"/>
              <a:ea typeface="Verdana" pitchFamily="34" charset="0"/>
              <a:cs typeface="Verdana" pitchFamily="34" charset="0"/>
            </a:endParaRPr>
          </a:p>
          <a:p>
            <a:pPr>
              <a:buFont typeface="Arial" pitchFamily="34" charset="0"/>
              <a:buChar char="•"/>
            </a:pPr>
            <a:r>
              <a:rPr lang="nl-NL" sz="2800" b="1" dirty="0" smtClean="0">
                <a:solidFill>
                  <a:prstClr val="black"/>
                </a:solidFill>
                <a:latin typeface="Verdana" pitchFamily="34" charset="0"/>
                <a:ea typeface="Verdana" pitchFamily="34" charset="0"/>
                <a:cs typeface="Verdana" pitchFamily="34" charset="0"/>
              </a:rPr>
              <a:t> Patiëntenperspectief verbetert de zorg</a:t>
            </a:r>
          </a:p>
          <a:p>
            <a:endParaRPr lang="nl-NL" sz="2800" b="1" dirty="0" smtClean="0">
              <a:solidFill>
                <a:prstClr val="black"/>
              </a:solidFill>
              <a:latin typeface="Verdana" pitchFamily="34" charset="0"/>
              <a:ea typeface="Verdana" pitchFamily="34" charset="0"/>
              <a:cs typeface="Verdana" pitchFamily="34" charset="0"/>
            </a:endParaRPr>
          </a:p>
          <a:p>
            <a:pPr>
              <a:buFont typeface="Arial" pitchFamily="34" charset="0"/>
              <a:buChar char="•"/>
            </a:pPr>
            <a:r>
              <a:rPr lang="nl-NL" sz="2800" b="1" dirty="0" smtClean="0">
                <a:solidFill>
                  <a:prstClr val="black"/>
                </a:solidFill>
                <a:latin typeface="Verdana" pitchFamily="34" charset="0"/>
                <a:ea typeface="Verdana" pitchFamily="34" charset="0"/>
                <a:cs typeface="Verdana" pitchFamily="34" charset="0"/>
              </a:rPr>
              <a:t> Patiëntenperspectief verbetert onderzoek</a:t>
            </a:r>
          </a:p>
          <a:p>
            <a:endParaRPr lang="nl-NL" sz="2800" b="1" dirty="0" smtClean="0">
              <a:solidFill>
                <a:prstClr val="black"/>
              </a:solidFill>
              <a:latin typeface="Verdana" pitchFamily="34" charset="0"/>
              <a:ea typeface="Verdana" pitchFamily="34" charset="0"/>
              <a:cs typeface="Verdana" pitchFamily="34" charset="0"/>
            </a:endParaRPr>
          </a:p>
          <a:p>
            <a:pPr>
              <a:buFont typeface="Arial" pitchFamily="34" charset="0"/>
              <a:buChar char="•"/>
            </a:pPr>
            <a:r>
              <a:rPr lang="nl-NL" sz="2800" b="1" dirty="0" smtClean="0">
                <a:solidFill>
                  <a:prstClr val="black"/>
                </a:solidFill>
                <a:latin typeface="Verdana" pitchFamily="34" charset="0"/>
                <a:ea typeface="Verdana" pitchFamily="34" charset="0"/>
                <a:cs typeface="Verdana" pitchFamily="34" charset="0"/>
              </a:rPr>
              <a:t> Patiëntenperspectief is onontbeerlijk</a:t>
            </a:r>
          </a:p>
          <a:p>
            <a:r>
              <a:rPr lang="nl-NL" sz="2800" b="1" dirty="0" smtClean="0">
                <a:solidFill>
                  <a:prstClr val="black"/>
                </a:solidFill>
                <a:latin typeface="Verdana" pitchFamily="34" charset="0"/>
                <a:ea typeface="Verdana" pitchFamily="34" charset="0"/>
                <a:cs typeface="Verdana" pitchFamily="34" charset="0"/>
              </a:rPr>
              <a:t>  voor gewenste ontwikkelingen</a:t>
            </a:r>
          </a:p>
          <a:p>
            <a:endParaRPr lang="nl-NL" sz="2800" b="1" dirty="0" smtClean="0">
              <a:solidFill>
                <a:prstClr val="black"/>
              </a:solidFill>
              <a:latin typeface="Verdana" pitchFamily="34" charset="0"/>
              <a:ea typeface="Verdana" pitchFamily="34" charset="0"/>
              <a:cs typeface="Verdana" pitchFamily="34" charset="0"/>
            </a:endParaRPr>
          </a:p>
          <a:p>
            <a:pPr algn="ctr"/>
            <a:endParaRPr lang="nl-NL" sz="2800" b="1" dirty="0" smtClean="0">
              <a:solidFill>
                <a:prstClr val="black"/>
              </a:solidFill>
              <a:latin typeface="Verdana" pitchFamily="34" charset="0"/>
              <a:ea typeface="Verdana" pitchFamily="34" charset="0"/>
              <a:cs typeface="Verdana" pitchFamily="34" charset="0"/>
            </a:endParaRPr>
          </a:p>
        </p:txBody>
      </p:sp>
      <p:sp>
        <p:nvSpPr>
          <p:cNvPr id="7" name="Rechthoek 6"/>
          <p:cNvSpPr/>
          <p:nvPr/>
        </p:nvSpPr>
        <p:spPr>
          <a:xfrm>
            <a:off x="27607" y="24388"/>
            <a:ext cx="7325408" cy="646331"/>
          </a:xfrm>
          <a:prstGeom prst="rect">
            <a:avLst/>
          </a:prstGeom>
        </p:spPr>
        <p:txBody>
          <a:bodyPr wrap="square">
            <a:spAutoFit/>
          </a:bodyPr>
          <a:lstStyle/>
          <a:p>
            <a:r>
              <a:rPr lang="nl-NL" b="1" dirty="0" smtClean="0">
                <a:solidFill>
                  <a:prstClr val="white"/>
                </a:solidFill>
                <a:latin typeface="Verdana" pitchFamily="34" charset="0"/>
                <a:ea typeface="Verdana" pitchFamily="34" charset="0"/>
                <a:cs typeface="Verdana" pitchFamily="34" charset="0"/>
              </a:rPr>
              <a:t>25 jaar NPV </a:t>
            </a:r>
            <a:r>
              <a:rPr lang="nl-NL" b="1" dirty="0" err="1" smtClean="0">
                <a:solidFill>
                  <a:prstClr val="white"/>
                </a:solidFill>
                <a:latin typeface="Verdana" pitchFamily="34" charset="0"/>
                <a:ea typeface="Verdana" pitchFamily="34" charset="0"/>
                <a:cs typeface="Verdana" pitchFamily="34" charset="0"/>
              </a:rPr>
              <a:t>Roermond</a:t>
            </a:r>
            <a:endParaRPr lang="nl-NL" b="1" dirty="0" smtClean="0">
              <a:solidFill>
                <a:prstClr val="white"/>
              </a:solidFill>
              <a:latin typeface="Verdana" pitchFamily="34" charset="0"/>
              <a:ea typeface="Verdana" pitchFamily="34" charset="0"/>
              <a:cs typeface="Verdana" pitchFamily="34" charset="0"/>
            </a:endParaRPr>
          </a:p>
          <a:p>
            <a:endParaRPr lang="nl-NL" b="1" dirty="0">
              <a:solidFill>
                <a:prstClr val="white"/>
              </a:solidFill>
              <a:latin typeface="Verdana" pitchFamily="34" charset="0"/>
              <a:ea typeface="Verdana" pitchFamily="34" charset="0"/>
              <a:cs typeface="Verdana" pitchFamily="34" charset="0"/>
            </a:endParaRPr>
          </a:p>
        </p:txBody>
      </p:sp>
      <p:sp>
        <p:nvSpPr>
          <p:cNvPr id="9" name="Rechthoek 8"/>
          <p:cNvSpPr/>
          <p:nvPr/>
        </p:nvSpPr>
        <p:spPr>
          <a:xfrm>
            <a:off x="4357686" y="6550223"/>
            <a:ext cx="3823483" cy="307777"/>
          </a:xfrm>
          <a:prstGeom prst="rect">
            <a:avLst/>
          </a:prstGeom>
        </p:spPr>
        <p:txBody>
          <a:bodyPr wrap="none">
            <a:spAutoFit/>
          </a:bodyPr>
          <a:lstStyle/>
          <a:p>
            <a:pPr fontAlgn="base">
              <a:spcBef>
                <a:spcPct val="0"/>
              </a:spcBef>
              <a:spcAft>
                <a:spcPct val="0"/>
              </a:spcAft>
            </a:pPr>
            <a:r>
              <a:rPr lang="en-US" altLang="nl-NL" sz="1400" b="1" dirty="0" smtClean="0">
                <a:solidFill>
                  <a:srgbClr val="0070C0"/>
                </a:solidFill>
                <a:latin typeface="Verdana" pitchFamily="34" charset="0"/>
                <a:ea typeface="Verdana" pitchFamily="34" charset="0"/>
                <a:cs typeface="Verdana" pitchFamily="34" charset="0"/>
              </a:rPr>
              <a:t>Nierpatiënten Vereniging Nederland</a:t>
            </a:r>
            <a:endParaRPr lang="en-US" altLang="nl-NL" sz="1400" b="1" dirty="0">
              <a:solidFill>
                <a:srgbClr val="0070C0"/>
              </a:solidFill>
              <a:latin typeface="Verdana" pitchFamily="34" charset="0"/>
              <a:ea typeface="Verdana" pitchFamily="34" charset="0"/>
              <a:cs typeface="Verdana" pitchFamily="34" charset="0"/>
            </a:endParaRPr>
          </a:p>
        </p:txBody>
      </p:sp>
      <p:sp>
        <p:nvSpPr>
          <p:cNvPr id="11" name="Titel 10"/>
          <p:cNvSpPr>
            <a:spLocks noGrp="1"/>
          </p:cNvSpPr>
          <p:nvPr>
            <p:ph type="title"/>
          </p:nvPr>
        </p:nvSpPr>
        <p:spPr>
          <a:xfrm>
            <a:off x="107504" y="1196752"/>
            <a:ext cx="8229600" cy="1143000"/>
          </a:xfrm>
        </p:spPr>
        <p:txBody>
          <a:bodyPr/>
          <a:lstStyle/>
          <a:p>
            <a:r>
              <a:rPr lang="nl-NL" b="1" dirty="0" smtClean="0">
                <a:latin typeface="Verdana" pitchFamily="34" charset="0"/>
                <a:ea typeface="Verdana" pitchFamily="34" charset="0"/>
                <a:cs typeface="Verdana" pitchFamily="34" charset="0"/>
              </a:rPr>
              <a:t>CONCLUSIE</a:t>
            </a:r>
            <a:endParaRPr lang="nl-NL" b="1" dirty="0">
              <a:latin typeface="Verdana" pitchFamily="34" charset="0"/>
              <a:ea typeface="Verdana" pitchFamily="34" charset="0"/>
              <a:cs typeface="Verdana" pitchFamily="34" charset="0"/>
            </a:endParaRPr>
          </a:p>
        </p:txBody>
      </p:sp>
      <p:sp>
        <p:nvSpPr>
          <p:cNvPr id="10" name="Tijdelijke aanduiding voor dianummer 9"/>
          <p:cNvSpPr>
            <a:spLocks noGrp="1"/>
          </p:cNvSpPr>
          <p:nvPr>
            <p:ph type="sldNum" sz="quarter" idx="12"/>
          </p:nvPr>
        </p:nvSpPr>
        <p:spPr/>
        <p:txBody>
          <a:bodyPr/>
          <a:lstStyle/>
          <a:p>
            <a:pPr>
              <a:defRPr/>
            </a:pPr>
            <a:fld id="{78F09BD3-00D7-49FD-A289-FB0B78904FD6}" type="slidenum">
              <a:rPr lang="nl-NL" sz="1600" smtClean="0">
                <a:solidFill>
                  <a:prstClr val="white"/>
                </a:solidFill>
                <a:latin typeface="Verdana" pitchFamily="34" charset="0"/>
                <a:ea typeface="Verdana" pitchFamily="34" charset="0"/>
                <a:cs typeface="Verdana" pitchFamily="34" charset="0"/>
              </a:rPr>
              <a:pPr>
                <a:defRPr/>
              </a:pPr>
              <a:t>120</a:t>
            </a:fld>
            <a:endParaRPr lang="nl-NL" sz="1600" dirty="0">
              <a:solidFill>
                <a:prstClr val="white"/>
              </a:solidFill>
              <a:latin typeface="Verdana" pitchFamily="34" charset="0"/>
              <a:ea typeface="Verdana" pitchFamily="34" charset="0"/>
              <a:cs typeface="Verdana" pitchFamily="34" charset="0"/>
            </a:endParaRPr>
          </a:p>
        </p:txBody>
      </p:sp>
      <p:pic>
        <p:nvPicPr>
          <p:cNvPr id="4099" name="Picture 6"/>
          <p:cNvPicPr>
            <a:picLocks noChangeAspect="1" noChangeArrowheads="1"/>
          </p:cNvPicPr>
          <p:nvPr/>
        </p:nvPicPr>
        <p:blipFill>
          <a:blip r:embed="rId4" cstate="print"/>
          <a:srcRect/>
          <a:stretch>
            <a:fillRect/>
          </a:stretch>
        </p:blipFill>
        <p:spPr bwMode="auto">
          <a:xfrm>
            <a:off x="3676650" y="5934075"/>
            <a:ext cx="5467350" cy="923925"/>
          </a:xfrm>
          <a:prstGeom prst="rect">
            <a:avLst/>
          </a:prstGeom>
          <a:noFill/>
          <a:ln w="9525">
            <a:noFill/>
            <a:miter lim="800000"/>
            <a:headEnd/>
            <a:tailEnd/>
          </a:ln>
        </p:spPr>
      </p:pic>
    </p:spTree>
    <p:extLst>
      <p:ext uri="{BB962C8B-B14F-4D97-AF65-F5344CB8AC3E}">
        <p14:creationId xmlns:p14="http://schemas.microsoft.com/office/powerpoint/2010/main" val="333409601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srcRect/>
          <a:stretch>
            <a:fillRect/>
          </a:stretch>
        </p:blipFill>
        <p:spPr bwMode="auto">
          <a:xfrm>
            <a:off x="0" y="0"/>
            <a:ext cx="9144000" cy="1341438"/>
          </a:xfrm>
          <a:prstGeom prst="rect">
            <a:avLst/>
          </a:prstGeom>
          <a:noFill/>
          <a:ln w="9525">
            <a:noFill/>
            <a:miter lim="800000"/>
            <a:headEnd/>
            <a:tailEnd/>
          </a:ln>
        </p:spPr>
      </p:pic>
      <p:pic>
        <p:nvPicPr>
          <p:cNvPr id="4099" name="Picture 6"/>
          <p:cNvPicPr>
            <a:picLocks noChangeAspect="1" noChangeArrowheads="1"/>
          </p:cNvPicPr>
          <p:nvPr/>
        </p:nvPicPr>
        <p:blipFill>
          <a:blip r:embed="rId3" cstate="print"/>
          <a:srcRect/>
          <a:stretch>
            <a:fillRect/>
          </a:stretch>
        </p:blipFill>
        <p:spPr bwMode="auto">
          <a:xfrm>
            <a:off x="3676650" y="5934075"/>
            <a:ext cx="5467350" cy="923925"/>
          </a:xfrm>
          <a:prstGeom prst="rect">
            <a:avLst/>
          </a:prstGeom>
          <a:noFill/>
          <a:ln w="9525">
            <a:noFill/>
            <a:miter lim="800000"/>
            <a:headEnd/>
            <a:tailEnd/>
          </a:ln>
        </p:spPr>
      </p:pic>
      <p:pic>
        <p:nvPicPr>
          <p:cNvPr id="4100" name="Afbeelding 4" descr="beeldmerk.jpg"/>
          <p:cNvPicPr>
            <a:picLocks noChangeAspect="1"/>
          </p:cNvPicPr>
          <p:nvPr/>
        </p:nvPicPr>
        <p:blipFill>
          <a:blip r:embed="rId4" cstate="print"/>
          <a:srcRect l="6615" t="22391" r="6615" b="22391"/>
          <a:stretch>
            <a:fillRect/>
          </a:stretch>
        </p:blipFill>
        <p:spPr bwMode="auto">
          <a:xfrm>
            <a:off x="0" y="6165850"/>
            <a:ext cx="1089025" cy="692150"/>
          </a:xfrm>
          <a:prstGeom prst="rect">
            <a:avLst/>
          </a:prstGeom>
          <a:noFill/>
          <a:ln w="9525">
            <a:noFill/>
            <a:miter lim="800000"/>
            <a:headEnd/>
            <a:tailEnd/>
          </a:ln>
        </p:spPr>
      </p:pic>
      <p:sp>
        <p:nvSpPr>
          <p:cNvPr id="8" name="Rechthoek 7"/>
          <p:cNvSpPr/>
          <p:nvPr/>
        </p:nvSpPr>
        <p:spPr>
          <a:xfrm>
            <a:off x="4286248" y="6550223"/>
            <a:ext cx="3823483" cy="307777"/>
          </a:xfrm>
          <a:prstGeom prst="rect">
            <a:avLst/>
          </a:prstGeom>
        </p:spPr>
        <p:txBody>
          <a:bodyPr wrap="none">
            <a:spAutoFit/>
          </a:bodyPr>
          <a:lstStyle/>
          <a:p>
            <a:pPr fontAlgn="base">
              <a:spcBef>
                <a:spcPct val="0"/>
              </a:spcBef>
              <a:spcAft>
                <a:spcPct val="0"/>
              </a:spcAft>
            </a:pPr>
            <a:r>
              <a:rPr lang="en-US" altLang="nl-NL" sz="1400" b="1" dirty="0" smtClean="0">
                <a:solidFill>
                  <a:srgbClr val="0070C0"/>
                </a:solidFill>
                <a:latin typeface="Verdana" pitchFamily="34" charset="0"/>
                <a:ea typeface="Verdana" pitchFamily="34" charset="0"/>
                <a:cs typeface="Verdana" pitchFamily="34" charset="0"/>
              </a:rPr>
              <a:t>Nierpatiënten Vereniging Nederland</a:t>
            </a:r>
            <a:endParaRPr lang="en-US" altLang="nl-NL" sz="1400" b="1" dirty="0">
              <a:solidFill>
                <a:srgbClr val="0070C0"/>
              </a:solidFill>
              <a:latin typeface="Verdana" pitchFamily="34" charset="0"/>
              <a:ea typeface="Verdana" pitchFamily="34" charset="0"/>
              <a:cs typeface="Verdana" pitchFamily="34" charset="0"/>
            </a:endParaRPr>
          </a:p>
        </p:txBody>
      </p:sp>
      <p:sp>
        <p:nvSpPr>
          <p:cNvPr id="9" name="Tijdelijke aanduiding voor dianummer 8"/>
          <p:cNvSpPr>
            <a:spLocks noGrp="1"/>
          </p:cNvSpPr>
          <p:nvPr>
            <p:ph type="sldNum" sz="quarter" idx="12"/>
          </p:nvPr>
        </p:nvSpPr>
        <p:spPr/>
        <p:txBody>
          <a:bodyPr/>
          <a:lstStyle/>
          <a:p>
            <a:pPr>
              <a:defRPr/>
            </a:pPr>
            <a:fld id="{78F09BD3-00D7-49FD-A289-FB0B78904FD6}" type="slidenum">
              <a:rPr lang="nl-NL" sz="1600" smtClean="0">
                <a:solidFill>
                  <a:prstClr val="white"/>
                </a:solidFill>
                <a:latin typeface="Verdana" pitchFamily="34" charset="0"/>
                <a:ea typeface="Verdana" pitchFamily="34" charset="0"/>
                <a:cs typeface="Verdana" pitchFamily="34" charset="0"/>
              </a:rPr>
              <a:pPr>
                <a:defRPr/>
              </a:pPr>
              <a:t>121</a:t>
            </a:fld>
            <a:endParaRPr lang="nl-NL" sz="1600" dirty="0">
              <a:solidFill>
                <a:prstClr val="white"/>
              </a:solidFill>
              <a:latin typeface="Verdana" pitchFamily="34" charset="0"/>
              <a:ea typeface="Verdana" pitchFamily="34" charset="0"/>
              <a:cs typeface="Verdana" pitchFamily="34" charset="0"/>
            </a:endParaRPr>
          </a:p>
        </p:txBody>
      </p:sp>
      <p:sp>
        <p:nvSpPr>
          <p:cNvPr id="11" name="Rechthoek 10"/>
          <p:cNvSpPr/>
          <p:nvPr/>
        </p:nvSpPr>
        <p:spPr>
          <a:xfrm>
            <a:off x="0" y="0"/>
            <a:ext cx="3143809" cy="369332"/>
          </a:xfrm>
          <a:prstGeom prst="rect">
            <a:avLst/>
          </a:prstGeom>
        </p:spPr>
        <p:txBody>
          <a:bodyPr wrap="none">
            <a:spAutoFit/>
          </a:bodyPr>
          <a:lstStyle/>
          <a:p>
            <a:r>
              <a:rPr lang="nl-NL" b="1" dirty="0" smtClean="0">
                <a:solidFill>
                  <a:prstClr val="white"/>
                </a:solidFill>
                <a:latin typeface="Verdana" pitchFamily="34" charset="0"/>
                <a:ea typeface="Verdana" pitchFamily="34" charset="0"/>
                <a:cs typeface="Verdana" pitchFamily="34" charset="0"/>
              </a:rPr>
              <a:t>25 jaar NPV </a:t>
            </a:r>
            <a:r>
              <a:rPr lang="nl-NL" b="1" dirty="0" err="1" smtClean="0">
                <a:solidFill>
                  <a:prstClr val="white"/>
                </a:solidFill>
                <a:latin typeface="Verdana" pitchFamily="34" charset="0"/>
                <a:ea typeface="Verdana" pitchFamily="34" charset="0"/>
                <a:cs typeface="Verdana" pitchFamily="34" charset="0"/>
              </a:rPr>
              <a:t>Roermond</a:t>
            </a:r>
            <a:endParaRPr lang="nl-NL" b="1" dirty="0" smtClean="0">
              <a:solidFill>
                <a:prstClr val="white"/>
              </a:solidFill>
              <a:latin typeface="Verdana" pitchFamily="34" charset="0"/>
              <a:ea typeface="Verdana" pitchFamily="34" charset="0"/>
              <a:cs typeface="Verdana" pitchFamily="34" charset="0"/>
            </a:endParaRPr>
          </a:p>
        </p:txBody>
      </p:sp>
      <p:pic>
        <p:nvPicPr>
          <p:cNvPr id="3074" name="Picture 2" descr="Afbeeldingsresultaat voor afbeelding bloemen">
            <a:hlinkClick r:id="rId5"/>
          </p:cNvPr>
          <p:cNvPicPr>
            <a:picLocks noChangeAspect="1" noChangeArrowheads="1"/>
          </p:cNvPicPr>
          <p:nvPr/>
        </p:nvPicPr>
        <p:blipFill>
          <a:blip r:embed="rId6" cstate="print"/>
          <a:srcRect/>
          <a:stretch>
            <a:fillRect/>
          </a:stretch>
        </p:blipFill>
        <p:spPr bwMode="auto">
          <a:xfrm>
            <a:off x="-1" y="1340768"/>
            <a:ext cx="9144001" cy="4352105"/>
          </a:xfrm>
          <a:prstGeom prst="rect">
            <a:avLst/>
          </a:prstGeom>
          <a:noFill/>
        </p:spPr>
      </p:pic>
      <p:sp>
        <p:nvSpPr>
          <p:cNvPr id="12" name="Tekstvak 11"/>
          <p:cNvSpPr txBox="1"/>
          <p:nvPr/>
        </p:nvSpPr>
        <p:spPr>
          <a:xfrm rot="20493985">
            <a:off x="416746" y="3100669"/>
            <a:ext cx="8334150" cy="1015663"/>
          </a:xfrm>
          <a:prstGeom prst="rect">
            <a:avLst/>
          </a:prstGeom>
          <a:noFill/>
        </p:spPr>
        <p:txBody>
          <a:bodyPr wrap="square" rtlCol="0">
            <a:spAutoFit/>
          </a:bodyPr>
          <a:lstStyle/>
          <a:p>
            <a:pPr algn="ctr"/>
            <a:r>
              <a:rPr lang="nl-NL" sz="6000" dirty="0" smtClean="0">
                <a:solidFill>
                  <a:prstClr val="white"/>
                </a:solidFill>
                <a:latin typeface="Verdana" pitchFamily="34" charset="0"/>
                <a:ea typeface="Verdana" pitchFamily="34" charset="0"/>
                <a:cs typeface="Verdana" pitchFamily="34" charset="0"/>
              </a:rPr>
              <a:t>GEFELICITEERD!?</a:t>
            </a:r>
            <a:endParaRPr lang="nl-NL" sz="6000" dirty="0">
              <a:solidFill>
                <a:prstClr val="white"/>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367422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3600" dirty="0" smtClean="0"/>
              <a:t>prof. dr. J. Kooman</a:t>
            </a:r>
            <a:endParaRPr lang="nl-NL" sz="3600" dirty="0"/>
          </a:p>
        </p:txBody>
      </p:sp>
      <p:sp>
        <p:nvSpPr>
          <p:cNvPr id="3" name="Text Placeholder 2"/>
          <p:cNvSpPr>
            <a:spLocks noGrp="1"/>
          </p:cNvSpPr>
          <p:nvPr>
            <p:ph type="body" idx="1"/>
          </p:nvPr>
        </p:nvSpPr>
        <p:spPr/>
        <p:txBody>
          <a:bodyPr/>
          <a:lstStyle/>
          <a:p>
            <a:r>
              <a:rPr lang="nl-NL" dirty="0"/>
              <a:t>Behandelingsmogelijkheden in de (verdere) toekomst  o.a. draagbare kunstnier, stamceltherapie, regeneratieve geneeskunde, voorkomen afstoting</a:t>
            </a:r>
          </a:p>
        </p:txBody>
      </p:sp>
      <p:sp>
        <p:nvSpPr>
          <p:cNvPr id="4" name="Footer Placeholder 3"/>
          <p:cNvSpPr>
            <a:spLocks noGrp="1"/>
          </p:cNvSpPr>
          <p:nvPr>
            <p:ph type="ftr" sz="quarter" idx="11"/>
          </p:nvPr>
        </p:nvSpPr>
        <p:spPr/>
        <p:txBody>
          <a:bodyPr/>
          <a:lstStyle/>
          <a:p>
            <a:r>
              <a:rPr lang="nl-NL" smtClean="0"/>
              <a:t>NPV Roermond - Vrijdag 4 november 2016</a:t>
            </a:r>
            <a:endParaRPr lang="nl-NL"/>
          </a:p>
        </p:txBody>
      </p:sp>
    </p:spTree>
    <p:extLst>
      <p:ext uri="{BB962C8B-B14F-4D97-AF65-F5344CB8AC3E}">
        <p14:creationId xmlns:p14="http://schemas.microsoft.com/office/powerpoint/2010/main" val="181913191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19" y="0"/>
            <a:ext cx="9198527"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92985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7" y="-27384"/>
            <a:ext cx="9227278"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331880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430"/>
            <a:ext cx="9381479" cy="703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767593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7384"/>
            <a:ext cx="9198527"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380933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7384"/>
            <a:ext cx="9198527"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600731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9908" cy="690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943124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06" y="1"/>
            <a:ext cx="92194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19178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29-11-2009 21_10_5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7425" y="0"/>
            <a:ext cx="46037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1852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35475"/>
            <a:ext cx="9180512" cy="689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808614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7384"/>
            <a:ext cx="9169736"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565446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1372" cy="6865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7485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3" y="1"/>
            <a:ext cx="9198527"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401960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6" y="0"/>
            <a:ext cx="9198101" cy="6895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364927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44517"/>
            <a:ext cx="9180512" cy="6925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739981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
            <a:ext cx="9198527"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363064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5330" cy="6882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163115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208043" cy="688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96811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1" y="0"/>
            <a:ext cx="9227499"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00364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ialyse 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04813"/>
            <a:ext cx="8899525" cy="601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87241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976"/>
            <a:ext cx="9400529" cy="7025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950726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346254" cy="697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817515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9392"/>
            <a:ext cx="9375169" cy="69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595719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7384"/>
            <a:ext cx="9227278"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651486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
            <a:ext cx="924856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59049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9648" cy="6874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225523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7619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39247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4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352282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6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773185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619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05614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Grave 3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620713"/>
            <a:ext cx="8785225" cy="566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90037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212838"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061330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4"/>
            <a:ext cx="9143999" cy="6866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08141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212838"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859323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nl-NL" smtClean="0"/>
              <a:t>NPV Roermond - Vrijdag 4 november 2016</a:t>
            </a:r>
            <a:endParaRPr lang="nl-NL"/>
          </a:p>
        </p:txBody>
      </p:sp>
      <p:pic>
        <p:nvPicPr>
          <p:cNvPr id="5"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842" b="21461"/>
          <a:stretch/>
        </p:blipFill>
        <p:spPr bwMode="auto">
          <a:xfrm>
            <a:off x="153175" y="332656"/>
            <a:ext cx="8883321" cy="1136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685800" y="1371600"/>
            <a:ext cx="7848600" cy="19272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nl-NL" dirty="0" smtClean="0">
                <a:solidFill>
                  <a:srgbClr val="D2533C"/>
                </a:solidFill>
              </a:rPr>
              <a:t>Forum discussie</a:t>
            </a:r>
            <a:endParaRPr lang="nl-NL" dirty="0">
              <a:solidFill>
                <a:srgbClr val="D2533C"/>
              </a:solidFill>
            </a:endParaRPr>
          </a:p>
        </p:txBody>
      </p:sp>
      <p:pic>
        <p:nvPicPr>
          <p:cNvPr id="5122"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8917"/>
          <a:stretch/>
        </p:blipFill>
        <p:spPr bwMode="auto">
          <a:xfrm>
            <a:off x="2915816" y="2801879"/>
            <a:ext cx="3006080" cy="3867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4">
            <a:clrChange>
              <a:clrFrom>
                <a:srgbClr val="FEFFFF"/>
              </a:clrFrom>
              <a:clrTo>
                <a:srgbClr val="FEFFFF">
                  <a:alpha val="0"/>
                </a:srgbClr>
              </a:clrTo>
            </a:clrChange>
            <a:extLst>
              <a:ext uri="{28A0092B-C50C-407E-A947-70E740481C1C}">
                <a14:useLocalDpi xmlns:a14="http://schemas.microsoft.com/office/drawing/2010/main" val="0"/>
              </a:ext>
            </a:extLst>
          </a:blip>
          <a:srcRect r="12023"/>
          <a:stretch/>
        </p:blipFill>
        <p:spPr bwMode="auto">
          <a:xfrm>
            <a:off x="7148294" y="3471457"/>
            <a:ext cx="1990653" cy="338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732784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nl-NL" smtClean="0"/>
              <a:t>NPV Roermond - Vrijdag 4 november 2016</a:t>
            </a:r>
            <a:endParaRPr lang="nl-NL"/>
          </a:p>
        </p:txBody>
      </p:sp>
      <p:pic>
        <p:nvPicPr>
          <p:cNvPr id="5"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842" b="21461"/>
          <a:stretch/>
        </p:blipFill>
        <p:spPr bwMode="auto">
          <a:xfrm>
            <a:off x="153175" y="332656"/>
            <a:ext cx="8883321" cy="1136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3">
            <a:clrChange>
              <a:clrFrom>
                <a:srgbClr val="FEFFFF"/>
              </a:clrFrom>
              <a:clrTo>
                <a:srgbClr val="FEFFFF">
                  <a:alpha val="0"/>
                </a:srgbClr>
              </a:clrTo>
            </a:clrChange>
            <a:extLst>
              <a:ext uri="{28A0092B-C50C-407E-A947-70E740481C1C}">
                <a14:useLocalDpi xmlns:a14="http://schemas.microsoft.com/office/drawing/2010/main" val="0"/>
              </a:ext>
            </a:extLst>
          </a:blip>
          <a:srcRect r="12023"/>
          <a:stretch/>
        </p:blipFill>
        <p:spPr bwMode="auto">
          <a:xfrm>
            <a:off x="7148294" y="3471457"/>
            <a:ext cx="1990653" cy="338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539552" y="1501775"/>
            <a:ext cx="8458200" cy="19272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nl-NL" dirty="0" smtClean="0">
                <a:solidFill>
                  <a:srgbClr val="D2533C"/>
                </a:solidFill>
              </a:rPr>
              <a:t>Afsluiting, gezellig samenzijn</a:t>
            </a:r>
          </a:p>
          <a:p>
            <a:pPr algn="ctr"/>
            <a:r>
              <a:rPr lang="nl-NL" dirty="0" smtClean="0">
                <a:solidFill>
                  <a:srgbClr val="D2533C"/>
                </a:solidFill>
              </a:rPr>
              <a:t>Samen sterk = samen genieten!</a:t>
            </a:r>
            <a:endParaRPr lang="nl-NL" dirty="0">
              <a:solidFill>
                <a:srgbClr val="D2533C"/>
              </a:solidFill>
            </a:endParaRPr>
          </a:p>
        </p:txBody>
      </p:sp>
      <p:pic>
        <p:nvPicPr>
          <p:cNvPr id="4099" name="Picture 3"/>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8376"/>
          <a:stretch/>
        </p:blipFill>
        <p:spPr bwMode="auto">
          <a:xfrm>
            <a:off x="951839" y="2636912"/>
            <a:ext cx="3476145" cy="4014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97800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1000 x jacobs 7 okt 199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0"/>
            <a:ext cx="9144000" cy="617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5241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Grave 18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13" y="476250"/>
            <a:ext cx="8615362" cy="590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5487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27-11-2009 17_09_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69900"/>
            <a:ext cx="8928100" cy="5991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7703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p:txBody>
          <a:bodyPr/>
          <a:lstStyle/>
          <a:p>
            <a:endParaRPr lang="nl-NL" altLang="nl-NL"/>
          </a:p>
        </p:txBody>
      </p:sp>
      <p:pic>
        <p:nvPicPr>
          <p:cNvPr id="4101" name="Picture 5" descr="Dialyse gro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49275"/>
            <a:ext cx="8964613" cy="5881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7915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Welkom!</a:t>
            </a:r>
            <a:endParaRPr lang="nl-NL" dirty="0"/>
          </a:p>
        </p:txBody>
      </p:sp>
      <p:sp>
        <p:nvSpPr>
          <p:cNvPr id="3" name="Text Placeholder 2"/>
          <p:cNvSpPr>
            <a:spLocks noGrp="1"/>
          </p:cNvSpPr>
          <p:nvPr>
            <p:ph type="body" idx="1"/>
          </p:nvPr>
        </p:nvSpPr>
        <p:spPr/>
        <p:txBody>
          <a:bodyPr/>
          <a:lstStyle/>
          <a:p>
            <a:endParaRPr lang="nl-NL"/>
          </a:p>
        </p:txBody>
      </p:sp>
      <p:sp>
        <p:nvSpPr>
          <p:cNvPr id="4" name="Footer Placeholder 3"/>
          <p:cNvSpPr>
            <a:spLocks noGrp="1"/>
          </p:cNvSpPr>
          <p:nvPr>
            <p:ph type="ftr" sz="quarter" idx="11"/>
          </p:nvPr>
        </p:nvSpPr>
        <p:spPr/>
        <p:txBody>
          <a:bodyPr/>
          <a:lstStyle/>
          <a:p>
            <a:r>
              <a:rPr lang="nl-NL" smtClean="0"/>
              <a:t>NPV Roermond - Vrijdag 4 november 2016</a:t>
            </a:r>
            <a:endParaRPr lang="nl-NL"/>
          </a:p>
        </p:txBody>
      </p:sp>
    </p:spTree>
    <p:extLst>
      <p:ext uri="{BB962C8B-B14F-4D97-AF65-F5344CB8AC3E}">
        <p14:creationId xmlns:p14="http://schemas.microsoft.com/office/powerpoint/2010/main" val="384855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ialys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476250"/>
            <a:ext cx="8940800" cy="586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8276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DSC_03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8" y="549275"/>
            <a:ext cx="8791575" cy="5767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174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veneuze lijnen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52388"/>
            <a:ext cx="8612188" cy="6761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4697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DSC_01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333375"/>
            <a:ext cx="8820150" cy="5788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2034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DSC_04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6096000"/>
            <a:ext cx="12496800" cy="190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9066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DSC_07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1975"/>
            <a:ext cx="8893175" cy="583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202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SC_243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750" y="466725"/>
            <a:ext cx="8826500" cy="592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3238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SC_248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750" y="466725"/>
            <a:ext cx="8826500" cy="592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7260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Grave 4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8" y="207963"/>
            <a:ext cx="9063037" cy="624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390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3600" dirty="0" smtClean="0"/>
              <a:t>dr. S. </a:t>
            </a:r>
            <a:r>
              <a:rPr lang="nl-NL" sz="3600" dirty="0" err="1" smtClean="0"/>
              <a:t>boorsma</a:t>
            </a:r>
            <a:endParaRPr lang="nl-NL" sz="3600" dirty="0"/>
          </a:p>
        </p:txBody>
      </p:sp>
      <p:sp>
        <p:nvSpPr>
          <p:cNvPr id="3" name="Text Placeholder 2"/>
          <p:cNvSpPr>
            <a:spLocks noGrp="1"/>
          </p:cNvSpPr>
          <p:nvPr>
            <p:ph type="body" idx="1"/>
          </p:nvPr>
        </p:nvSpPr>
        <p:spPr/>
        <p:txBody>
          <a:bodyPr/>
          <a:lstStyle/>
          <a:p>
            <a:r>
              <a:rPr lang="nl-NL" dirty="0" smtClean="0"/>
              <a:t>Nefrologie LZR – Anno 2016</a:t>
            </a:r>
            <a:endParaRPr lang="nl-NL" dirty="0"/>
          </a:p>
        </p:txBody>
      </p:sp>
      <p:sp>
        <p:nvSpPr>
          <p:cNvPr id="4" name="Footer Placeholder 3"/>
          <p:cNvSpPr>
            <a:spLocks noGrp="1"/>
          </p:cNvSpPr>
          <p:nvPr>
            <p:ph type="ftr" sz="quarter" idx="11"/>
          </p:nvPr>
        </p:nvSpPr>
        <p:spPr/>
        <p:txBody>
          <a:bodyPr/>
          <a:lstStyle/>
          <a:p>
            <a:r>
              <a:rPr lang="nl-NL" smtClean="0"/>
              <a:t>NPV Roermond - Vrijdag 4 november 2016</a:t>
            </a:r>
            <a:endParaRPr lang="nl-NL"/>
          </a:p>
        </p:txBody>
      </p:sp>
    </p:spTree>
    <p:extLst>
      <p:ext uri="{BB962C8B-B14F-4D97-AF65-F5344CB8AC3E}">
        <p14:creationId xmlns:p14="http://schemas.microsoft.com/office/powerpoint/2010/main" val="27640858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842" b="21461"/>
          <a:stretch/>
        </p:blipFill>
        <p:spPr bwMode="auto">
          <a:xfrm>
            <a:off x="153175" y="332656"/>
            <a:ext cx="8883321" cy="1136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157808"/>
            <a:ext cx="8229600" cy="990600"/>
          </a:xfrm>
        </p:spPr>
        <p:txBody>
          <a:bodyPr/>
          <a:lstStyle/>
          <a:p>
            <a:r>
              <a:rPr lang="nl-NL" dirty="0" smtClean="0"/>
              <a:t>Programma</a:t>
            </a:r>
            <a:endParaRPr lang="nl-NL" dirty="0"/>
          </a:p>
        </p:txBody>
      </p:sp>
      <p:sp>
        <p:nvSpPr>
          <p:cNvPr id="3" name="Content Placeholder 2"/>
          <p:cNvSpPr>
            <a:spLocks noGrp="1"/>
          </p:cNvSpPr>
          <p:nvPr>
            <p:ph idx="1"/>
          </p:nvPr>
        </p:nvSpPr>
        <p:spPr>
          <a:xfrm>
            <a:off x="457200" y="2132856"/>
            <a:ext cx="8229600" cy="4876800"/>
          </a:xfrm>
        </p:spPr>
        <p:txBody>
          <a:bodyPr>
            <a:normAutofit/>
          </a:bodyPr>
          <a:lstStyle/>
          <a:p>
            <a:pPr marL="457200" lvl="0" indent="-457200">
              <a:buFont typeface="+mj-lt"/>
              <a:buAutoNum type="arabicPeriod"/>
            </a:pPr>
            <a:r>
              <a:rPr lang="nl-NL" sz="1400" dirty="0">
                <a:solidFill>
                  <a:schemeClr val="tx2"/>
                </a:solidFill>
              </a:rPr>
              <a:t>Feestelijke opening door de </a:t>
            </a:r>
            <a:r>
              <a:rPr lang="nl-NL" sz="1400" dirty="0" smtClean="0">
                <a:solidFill>
                  <a:schemeClr val="tx2"/>
                </a:solidFill>
              </a:rPr>
              <a:t>voorzitter</a:t>
            </a:r>
          </a:p>
          <a:p>
            <a:pPr marL="457200" lvl="0" indent="-457200">
              <a:buFont typeface="+mj-lt"/>
              <a:buAutoNum type="arabicPeriod"/>
            </a:pPr>
            <a:r>
              <a:rPr lang="nl-NL" sz="1400" dirty="0" smtClean="0"/>
              <a:t>Behandeling </a:t>
            </a:r>
            <a:r>
              <a:rPr lang="nl-NL" sz="1400" dirty="0"/>
              <a:t>van nierpatiënten in het verleden – Dr. W. Grave – oud nefroloog </a:t>
            </a:r>
            <a:r>
              <a:rPr lang="nl-NL" sz="1400" dirty="0" smtClean="0"/>
              <a:t>LZR/initiator</a:t>
            </a:r>
          </a:p>
          <a:p>
            <a:pPr marL="457200" lvl="0" indent="-457200">
              <a:buFont typeface="+mj-lt"/>
              <a:buAutoNum type="arabicPeriod"/>
            </a:pPr>
            <a:r>
              <a:rPr lang="nl-NL" sz="1400" dirty="0" smtClean="0"/>
              <a:t>De </a:t>
            </a:r>
            <a:r>
              <a:rPr lang="nl-NL" sz="1400" dirty="0"/>
              <a:t>nieuwste behandelingsmogelijkheden – Dr. J. </a:t>
            </a:r>
            <a:r>
              <a:rPr lang="nl-NL" sz="1400" dirty="0" err="1"/>
              <a:t>Wirtz</a:t>
            </a:r>
            <a:r>
              <a:rPr lang="nl-NL" sz="1400" dirty="0"/>
              <a:t> en Dr. S. Boorsma, nefrologen </a:t>
            </a:r>
            <a:r>
              <a:rPr lang="nl-NL" sz="1400" dirty="0" smtClean="0"/>
              <a:t>LZR</a:t>
            </a:r>
          </a:p>
          <a:p>
            <a:pPr marL="0" lvl="0" indent="0">
              <a:buNone/>
            </a:pPr>
            <a:r>
              <a:rPr lang="nl-NL" sz="1400" dirty="0" smtClean="0"/>
              <a:t>	Pre-dialyse</a:t>
            </a:r>
          </a:p>
          <a:p>
            <a:pPr marL="0" lvl="0" indent="0">
              <a:buNone/>
            </a:pPr>
            <a:r>
              <a:rPr lang="nl-NL" sz="1400" dirty="0" smtClean="0"/>
              <a:t>	Dialyse</a:t>
            </a:r>
          </a:p>
          <a:p>
            <a:pPr marL="457200" lvl="0" indent="-457200">
              <a:buFont typeface="+mj-lt"/>
              <a:buAutoNum type="arabicPeriod" startAt="4"/>
            </a:pPr>
            <a:r>
              <a:rPr lang="nl-NL" sz="1400" dirty="0" smtClean="0"/>
              <a:t>Nieuwe </a:t>
            </a:r>
            <a:r>
              <a:rPr lang="nl-NL" sz="1400" dirty="0"/>
              <a:t>ontwikkelingen op het gebied van transplantatie – Dr. E. van Duijnhoven – AZM</a:t>
            </a:r>
          </a:p>
          <a:p>
            <a:pPr marL="457200" indent="-457200">
              <a:buFont typeface="+mj-lt"/>
              <a:buAutoNum type="arabicPeriod" startAt="4"/>
            </a:pPr>
            <a:r>
              <a:rPr lang="nl-NL" sz="1400" i="1" dirty="0" smtClean="0">
                <a:solidFill>
                  <a:schemeClr val="tx2"/>
                </a:solidFill>
              </a:rPr>
              <a:t>Pauze </a:t>
            </a:r>
            <a:r>
              <a:rPr lang="nl-NL" sz="1400" i="1" dirty="0">
                <a:solidFill>
                  <a:schemeClr val="tx2"/>
                </a:solidFill>
              </a:rPr>
              <a:t>met muzikaal intermezzo</a:t>
            </a:r>
            <a:endParaRPr lang="nl-NL" sz="1400" dirty="0">
              <a:solidFill>
                <a:schemeClr val="tx2"/>
              </a:solidFill>
            </a:endParaRPr>
          </a:p>
          <a:p>
            <a:pPr marL="457200" lvl="0" indent="-457200">
              <a:buFont typeface="+mj-lt"/>
              <a:buAutoNum type="arabicPeriod" startAt="4"/>
            </a:pPr>
            <a:r>
              <a:rPr lang="nl-NL" sz="1400" dirty="0" smtClean="0"/>
              <a:t>Gewenste </a:t>
            </a:r>
            <a:r>
              <a:rPr lang="nl-NL" sz="1400" dirty="0"/>
              <a:t>ontwikkelingen vanuit patiënt perspectief – dhr. Hans Bart, directeur </a:t>
            </a:r>
            <a:r>
              <a:rPr lang="nl-NL" sz="1400" dirty="0" smtClean="0"/>
              <a:t>NVN</a:t>
            </a:r>
          </a:p>
          <a:p>
            <a:pPr marL="457200" lvl="0" indent="-457200">
              <a:buFont typeface="+mj-lt"/>
              <a:buAutoNum type="arabicPeriod" startAt="4"/>
            </a:pPr>
            <a:r>
              <a:rPr lang="nl-NL" sz="1400" dirty="0" smtClean="0"/>
              <a:t>Behandelingsmogelijkheden </a:t>
            </a:r>
            <a:r>
              <a:rPr lang="nl-NL" sz="1400" dirty="0"/>
              <a:t>in de (verdere) toekomst  o.a. draagbare kunstnier, stamceltherapie, regeneratieve geneeskunde, voorkomen afstoting – Prof. Dr. J. Kooman, </a:t>
            </a:r>
            <a:r>
              <a:rPr lang="nl-NL" sz="1400" dirty="0" smtClean="0"/>
              <a:t>UM</a:t>
            </a:r>
          </a:p>
          <a:p>
            <a:pPr marL="457200" lvl="0" indent="-457200">
              <a:buFont typeface="+mj-lt"/>
              <a:buAutoNum type="arabicPeriod" startAt="4"/>
            </a:pPr>
            <a:r>
              <a:rPr lang="nl-NL" sz="1400" dirty="0" smtClean="0"/>
              <a:t>Forumdiscussie</a:t>
            </a:r>
          </a:p>
          <a:p>
            <a:pPr marL="457200" lvl="0" indent="-457200">
              <a:buFont typeface="+mj-lt"/>
              <a:buAutoNum type="arabicPeriod" startAt="4"/>
            </a:pPr>
            <a:r>
              <a:rPr lang="nl-NL" sz="1400" i="1" dirty="0" smtClean="0">
                <a:solidFill>
                  <a:schemeClr val="tx2"/>
                </a:solidFill>
              </a:rPr>
              <a:t>Afsluiting symposium met muziek en gezellig samenzijn!</a:t>
            </a:r>
          </a:p>
          <a:p>
            <a:pPr marL="457200" lvl="0" indent="-457200">
              <a:buFont typeface="+mj-lt"/>
              <a:buAutoNum type="arabicPeriod" startAt="4"/>
            </a:pPr>
            <a:endParaRPr lang="nl-NL" sz="1400" i="1" dirty="0">
              <a:solidFill>
                <a:schemeClr val="tx2"/>
              </a:solidFill>
            </a:endParaRPr>
          </a:p>
          <a:p>
            <a:pPr marL="0" lvl="0" indent="0">
              <a:buNone/>
            </a:pPr>
            <a:endParaRPr lang="nl-NL" sz="1400" i="1" dirty="0" smtClean="0">
              <a:solidFill>
                <a:schemeClr val="tx2"/>
              </a:solidFill>
            </a:endParaRPr>
          </a:p>
          <a:p>
            <a:pPr marL="0" lvl="0" indent="0" algn="ctr">
              <a:buNone/>
            </a:pPr>
            <a:endParaRPr lang="nl-NL" sz="1400" i="1" dirty="0">
              <a:solidFill>
                <a:schemeClr val="tx2"/>
              </a:solidFill>
            </a:endParaRPr>
          </a:p>
          <a:p>
            <a:endParaRPr lang="nl-NL" sz="2000" dirty="0"/>
          </a:p>
        </p:txBody>
      </p:sp>
      <p:sp>
        <p:nvSpPr>
          <p:cNvPr id="4" name="Footer Placeholder 3"/>
          <p:cNvSpPr>
            <a:spLocks noGrp="1"/>
          </p:cNvSpPr>
          <p:nvPr>
            <p:ph type="ftr" sz="quarter" idx="11"/>
          </p:nvPr>
        </p:nvSpPr>
        <p:spPr/>
        <p:txBody>
          <a:bodyPr/>
          <a:lstStyle/>
          <a:p>
            <a:r>
              <a:rPr lang="nl-NL" smtClean="0"/>
              <a:t>NPV Roermond - Vrijdag 4 november 2016</a:t>
            </a:r>
            <a:endParaRPr lang="nl-NL"/>
          </a:p>
        </p:txBody>
      </p:sp>
      <p:pic>
        <p:nvPicPr>
          <p:cNvPr id="9" name="Picture 3"/>
          <p:cNvPicPr>
            <a:picLocks noChangeAspect="1" noChangeArrowheads="1"/>
          </p:cNvPicPr>
          <p:nvPr/>
        </p:nvPicPr>
        <p:blipFill rotWithShape="1">
          <a:blip r:embed="rId3">
            <a:clrChange>
              <a:clrFrom>
                <a:srgbClr val="FEFFFF"/>
              </a:clrFrom>
              <a:clrTo>
                <a:srgbClr val="FEFFFF">
                  <a:alpha val="0"/>
                </a:srgbClr>
              </a:clrTo>
            </a:clrChange>
            <a:extLst>
              <a:ext uri="{28A0092B-C50C-407E-A947-70E740481C1C}">
                <a14:useLocalDpi xmlns:a14="http://schemas.microsoft.com/office/drawing/2010/main" val="0"/>
              </a:ext>
            </a:extLst>
          </a:blip>
          <a:srcRect r="12023"/>
          <a:stretch/>
        </p:blipFill>
        <p:spPr bwMode="auto">
          <a:xfrm>
            <a:off x="7885227" y="4725144"/>
            <a:ext cx="1253720" cy="2132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590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57250"/>
            <a:ext cx="8082841" cy="4498650"/>
          </a:xfrm>
          <a:prstGeom prst="rect">
            <a:avLst/>
          </a:prstGeom>
        </p:spPr>
      </p:pic>
      <p:sp>
        <p:nvSpPr>
          <p:cNvPr id="6" name="Rectangle 5"/>
          <p:cNvSpPr/>
          <p:nvPr/>
        </p:nvSpPr>
        <p:spPr>
          <a:xfrm>
            <a:off x="219488" y="857250"/>
            <a:ext cx="7911311" cy="1077218"/>
          </a:xfrm>
          <a:prstGeom prst="rect">
            <a:avLst/>
          </a:prstGeom>
        </p:spPr>
        <p:txBody>
          <a:bodyPr wrap="square">
            <a:spAutoFit/>
          </a:bodyPr>
          <a:lstStyle/>
          <a:p>
            <a:pPr defTabSz="457200"/>
            <a:r>
              <a:rPr lang="en-US" sz="3200" spc="150" dirty="0" err="1">
                <a:solidFill>
                  <a:srgbClr val="DBEEF4"/>
                </a:solidFill>
                <a:latin typeface="Arial Black" panose="020B0A04020102020204" pitchFamily="34" charset="0"/>
                <a:cs typeface="Arial Unicode MS"/>
              </a:rPr>
              <a:t>Nefrologie</a:t>
            </a:r>
            <a:r>
              <a:rPr lang="en-US" sz="3200" spc="150" dirty="0">
                <a:solidFill>
                  <a:srgbClr val="DBEEF4"/>
                </a:solidFill>
                <a:latin typeface="Arial Black" panose="020B0A04020102020204" pitchFamily="34" charset="0"/>
                <a:cs typeface="Arial Unicode MS"/>
              </a:rPr>
              <a:t> LZR</a:t>
            </a:r>
          </a:p>
          <a:p>
            <a:pPr defTabSz="457200"/>
            <a:endParaRPr lang="en-US" sz="3200" spc="150" dirty="0">
              <a:solidFill>
                <a:srgbClr val="DBEEF4"/>
              </a:solidFill>
              <a:latin typeface="Arial Black" panose="020B0A04020102020204" pitchFamily="34" charset="0"/>
            </a:endParaRPr>
          </a:p>
        </p:txBody>
      </p:sp>
      <p:pic>
        <p:nvPicPr>
          <p:cNvPr id="5" name="Picture 4" descr="logo_LAURENTIUS_wit.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6820" y="5435060"/>
            <a:ext cx="1014460" cy="369380"/>
          </a:xfrm>
          <a:prstGeom prst="rect">
            <a:avLst/>
          </a:prstGeom>
        </p:spPr>
      </p:pic>
      <p:sp>
        <p:nvSpPr>
          <p:cNvPr id="2" name="Tekstvak 1"/>
          <p:cNvSpPr txBox="1"/>
          <p:nvPr/>
        </p:nvSpPr>
        <p:spPr>
          <a:xfrm>
            <a:off x="6405564" y="2009777"/>
            <a:ext cx="2375716" cy="307777"/>
          </a:xfrm>
          <a:prstGeom prst="rect">
            <a:avLst/>
          </a:prstGeom>
          <a:noFill/>
        </p:spPr>
        <p:txBody>
          <a:bodyPr wrap="square" rtlCol="0">
            <a:spAutoFit/>
          </a:bodyPr>
          <a:lstStyle/>
          <a:p>
            <a:pPr defTabSz="457200"/>
            <a:endParaRPr lang="nl-NL" sz="1400" b="1" dirty="0">
              <a:solidFill>
                <a:prstClr val="black"/>
              </a:solidFill>
            </a:endParaRPr>
          </a:p>
        </p:txBody>
      </p:sp>
      <p:sp>
        <p:nvSpPr>
          <p:cNvPr id="3" name="Tekstvak 2"/>
          <p:cNvSpPr txBox="1"/>
          <p:nvPr/>
        </p:nvSpPr>
        <p:spPr>
          <a:xfrm>
            <a:off x="419100" y="1409612"/>
            <a:ext cx="4806950" cy="646331"/>
          </a:xfrm>
          <a:prstGeom prst="rect">
            <a:avLst/>
          </a:prstGeom>
          <a:noFill/>
        </p:spPr>
        <p:txBody>
          <a:bodyPr wrap="square" rtlCol="0">
            <a:spAutoFit/>
          </a:bodyPr>
          <a:lstStyle/>
          <a:p>
            <a:pPr defTabSz="457200"/>
            <a:r>
              <a:rPr lang="nl-NL" dirty="0">
                <a:solidFill>
                  <a:prstClr val="white">
                    <a:lumMod val="95000"/>
                  </a:prstClr>
                </a:solidFill>
                <a:latin typeface="Arial Black" panose="020B0A04020102020204" pitchFamily="34" charset="0"/>
              </a:rPr>
              <a:t>Anno 2016</a:t>
            </a:r>
          </a:p>
          <a:p>
            <a:pPr defTabSz="457200"/>
            <a:r>
              <a:rPr lang="nl-NL" dirty="0">
                <a:solidFill>
                  <a:prstClr val="white">
                    <a:lumMod val="95000"/>
                  </a:prstClr>
                </a:solidFill>
                <a:latin typeface="Arial Black" panose="020B0A04020102020204" pitchFamily="34" charset="0"/>
              </a:rPr>
              <a:t>Siska Boorsma, internist- </a:t>
            </a:r>
            <a:r>
              <a:rPr lang="nl-NL" dirty="0" smtClean="0">
                <a:solidFill>
                  <a:prstClr val="white">
                    <a:lumMod val="95000"/>
                  </a:prstClr>
                </a:solidFill>
                <a:latin typeface="Arial Black" panose="020B0A04020102020204" pitchFamily="34" charset="0"/>
              </a:rPr>
              <a:t>nefroloog </a:t>
            </a:r>
            <a:endParaRPr lang="nl-NL" dirty="0">
              <a:solidFill>
                <a:prstClr val="white">
                  <a:lumMod val="95000"/>
                </a:prstClr>
              </a:solidFill>
              <a:latin typeface="Arial Black" panose="020B0A04020102020204" pitchFamily="34" charset="0"/>
            </a:endParaRPr>
          </a:p>
        </p:txBody>
      </p:sp>
    </p:spTree>
    <p:extLst>
      <p:ext uri="{BB962C8B-B14F-4D97-AF65-F5344CB8AC3E}">
        <p14:creationId xmlns:p14="http://schemas.microsoft.com/office/powerpoint/2010/main" val="14751230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descr="logo_LAURENTIUS_wit.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6820" y="5435060"/>
            <a:ext cx="1014460" cy="369380"/>
          </a:xfrm>
          <a:prstGeom prst="rect">
            <a:avLst/>
          </a:prstGeom>
        </p:spPr>
      </p:pic>
      <p:sp>
        <p:nvSpPr>
          <p:cNvPr id="7" name="Titel 6"/>
          <p:cNvSpPr>
            <a:spLocks noGrp="1"/>
          </p:cNvSpPr>
          <p:nvPr>
            <p:ph type="title"/>
          </p:nvPr>
        </p:nvSpPr>
        <p:spPr/>
        <p:txBody>
          <a:bodyPr/>
          <a:lstStyle/>
          <a:p>
            <a:r>
              <a:rPr lang="nl-NL" dirty="0" smtClean="0">
                <a:solidFill>
                  <a:schemeClr val="bg1"/>
                </a:solidFill>
              </a:rPr>
              <a:t>Kolff Drum </a:t>
            </a:r>
            <a:r>
              <a:rPr lang="nl-NL" dirty="0" err="1" smtClean="0">
                <a:solidFill>
                  <a:schemeClr val="bg1"/>
                </a:solidFill>
              </a:rPr>
              <a:t>kidney</a:t>
            </a:r>
            <a:endParaRPr lang="nl-NL" dirty="0">
              <a:solidFill>
                <a:schemeClr val="bg1"/>
              </a:solidFill>
            </a:endParaRPr>
          </a:p>
        </p:txBody>
      </p:sp>
      <p:pic>
        <p:nvPicPr>
          <p:cNvPr id="10" name="Tijdelijke aanduiding voor inhoud 9" descr="220px-KolfDrumKidney.jpg"/>
          <p:cNvPicPr>
            <a:picLocks noGrp="1" noChangeAspect="1"/>
          </p:cNvPicPr>
          <p:nvPr>
            <p:ph idx="1"/>
          </p:nvPr>
        </p:nvPicPr>
        <p:blipFill>
          <a:blip r:embed="rId4"/>
          <a:srcRect l="-51947" r="-51947"/>
          <a:stretch>
            <a:fillRect/>
          </a:stretch>
        </p:blipFill>
        <p:spPr>
          <a:xfrm>
            <a:off x="551680" y="2040588"/>
            <a:ext cx="8229600" cy="3394472"/>
          </a:xfrm>
        </p:spPr>
      </p:pic>
    </p:spTree>
    <p:extLst>
      <p:ext uri="{BB962C8B-B14F-4D97-AF65-F5344CB8AC3E}">
        <p14:creationId xmlns:p14="http://schemas.microsoft.com/office/powerpoint/2010/main" val="3424486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descr="logo_LAURENTIUS_wit.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6820" y="5435060"/>
            <a:ext cx="1014460" cy="369380"/>
          </a:xfrm>
          <a:prstGeom prst="rect">
            <a:avLst/>
          </a:prstGeom>
        </p:spPr>
      </p:pic>
      <p:sp>
        <p:nvSpPr>
          <p:cNvPr id="7" name="Titel 6"/>
          <p:cNvSpPr>
            <a:spLocks noGrp="1"/>
          </p:cNvSpPr>
          <p:nvPr>
            <p:ph type="title"/>
          </p:nvPr>
        </p:nvSpPr>
        <p:spPr/>
        <p:txBody>
          <a:bodyPr/>
          <a:lstStyle/>
          <a:p>
            <a:r>
              <a:rPr lang="nl-NL" dirty="0" smtClean="0">
                <a:solidFill>
                  <a:schemeClr val="bg1"/>
                </a:solidFill>
              </a:rPr>
              <a:t>Hoe het begon </a:t>
            </a:r>
            <a:endParaRPr lang="nl-NL" dirty="0">
              <a:solidFill>
                <a:schemeClr val="bg1"/>
              </a:solidFill>
            </a:endParaRPr>
          </a:p>
        </p:txBody>
      </p:sp>
      <p:pic>
        <p:nvPicPr>
          <p:cNvPr id="9" name="Tijdelijke aanduiding voor inhoud 8" descr="Grave6070.jpg"/>
          <p:cNvPicPr>
            <a:picLocks noGrp="1" noChangeAspect="1"/>
          </p:cNvPicPr>
          <p:nvPr>
            <p:ph idx="1"/>
          </p:nvPr>
        </p:nvPicPr>
        <p:blipFill>
          <a:blip r:embed="rId4"/>
          <a:srcRect l="-35932" r="-35932"/>
          <a:stretch>
            <a:fillRect/>
          </a:stretch>
        </p:blipFill>
        <p:spPr/>
      </p:pic>
    </p:spTree>
    <p:extLst>
      <p:ext uri="{BB962C8B-B14F-4D97-AF65-F5344CB8AC3E}">
        <p14:creationId xmlns:p14="http://schemas.microsoft.com/office/powerpoint/2010/main" val="29065886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662401" y="1069651"/>
            <a:ext cx="7911311" cy="769441"/>
          </a:xfrm>
          <a:prstGeom prst="rect">
            <a:avLst/>
          </a:prstGeom>
        </p:spPr>
        <p:txBody>
          <a:bodyPr wrap="square">
            <a:spAutoFit/>
          </a:bodyPr>
          <a:lstStyle/>
          <a:p>
            <a:pPr defTabSz="457200"/>
            <a:r>
              <a:rPr lang="nl-NL" sz="4400" b="1" dirty="0">
                <a:solidFill>
                  <a:prstClr val="white"/>
                </a:solidFill>
              </a:rPr>
              <a:t> De afdeling nu…..</a:t>
            </a:r>
          </a:p>
        </p:txBody>
      </p:sp>
      <p:pic>
        <p:nvPicPr>
          <p:cNvPr id="5" name="Picture 4" descr="logo_LAURENTIUS_wit.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6820" y="5435060"/>
            <a:ext cx="1014460" cy="369380"/>
          </a:xfrm>
          <a:prstGeom prst="rect">
            <a:avLst/>
          </a:prstGeom>
        </p:spPr>
      </p:pic>
      <p:pic>
        <p:nvPicPr>
          <p:cNvPr id="4" name="Picture 5" descr="Verbouwde dialyseafdel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5340" y="2143126"/>
            <a:ext cx="5031034" cy="3338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6557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662401" y="1069651"/>
            <a:ext cx="7911311" cy="646331"/>
          </a:xfrm>
          <a:prstGeom prst="rect">
            <a:avLst/>
          </a:prstGeom>
        </p:spPr>
        <p:txBody>
          <a:bodyPr wrap="square">
            <a:spAutoFit/>
          </a:bodyPr>
          <a:lstStyle/>
          <a:p>
            <a:pPr defTabSz="457200"/>
            <a:r>
              <a:rPr lang="nl-NL" sz="3600" b="1" dirty="0" err="1">
                <a:solidFill>
                  <a:prstClr val="white"/>
                </a:solidFill>
              </a:rPr>
              <a:t>Lokatie</a:t>
            </a:r>
            <a:r>
              <a:rPr lang="nl-NL" sz="3600" b="1" dirty="0">
                <a:solidFill>
                  <a:prstClr val="white"/>
                </a:solidFill>
              </a:rPr>
              <a:t> Weerterbergen</a:t>
            </a:r>
          </a:p>
        </p:txBody>
      </p:sp>
      <p:pic>
        <p:nvPicPr>
          <p:cNvPr id="5" name="Picture 4" descr="logo_LAURENTIUS_wit.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6820" y="5435060"/>
            <a:ext cx="1014460" cy="369380"/>
          </a:xfrm>
          <a:prstGeom prst="rect">
            <a:avLst/>
          </a:prstGeom>
        </p:spPr>
      </p:pic>
      <p:sp>
        <p:nvSpPr>
          <p:cNvPr id="2" name="Tekstvak 1"/>
          <p:cNvSpPr txBox="1"/>
          <p:nvPr/>
        </p:nvSpPr>
        <p:spPr>
          <a:xfrm>
            <a:off x="733427" y="1859213"/>
            <a:ext cx="6743698" cy="523220"/>
          </a:xfrm>
          <a:prstGeom prst="rect">
            <a:avLst/>
          </a:prstGeom>
          <a:noFill/>
        </p:spPr>
        <p:txBody>
          <a:bodyPr wrap="square" rtlCol="0">
            <a:spAutoFit/>
          </a:bodyPr>
          <a:lstStyle/>
          <a:p>
            <a:pPr defTabSz="457200"/>
            <a:r>
              <a:rPr lang="nl-NL" sz="1400" b="1" dirty="0">
                <a:solidFill>
                  <a:prstClr val="black"/>
                </a:solidFill>
              </a:rPr>
              <a:t> </a:t>
            </a:r>
            <a:endParaRPr lang="nl-NL" sz="1400" dirty="0">
              <a:solidFill>
                <a:prstClr val="black"/>
              </a:solidFill>
            </a:endParaRPr>
          </a:p>
          <a:p>
            <a:pPr defTabSz="457200"/>
            <a:endParaRPr lang="nl-NL" sz="1400" dirty="0">
              <a:solidFill>
                <a:prstClr val="black"/>
              </a:solidFill>
            </a:endParaRPr>
          </a:p>
        </p:txBody>
      </p:sp>
      <p:pic>
        <p:nvPicPr>
          <p:cNvPr id="3074" name="Picture 2" descr="P:\Downloads\dialysecentrum_weerterbergen_12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4463" y="1945265"/>
            <a:ext cx="4885913" cy="3256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2826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descr="logo_LAURENTIUS_wit.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6820" y="5435060"/>
            <a:ext cx="1014460" cy="369380"/>
          </a:xfrm>
          <a:prstGeom prst="rect">
            <a:avLst/>
          </a:prstGeom>
        </p:spPr>
      </p:pic>
      <p:sp>
        <p:nvSpPr>
          <p:cNvPr id="2" name="Tekstvak 1"/>
          <p:cNvSpPr txBox="1"/>
          <p:nvPr/>
        </p:nvSpPr>
        <p:spPr>
          <a:xfrm>
            <a:off x="733427" y="1859213"/>
            <a:ext cx="6743698" cy="523220"/>
          </a:xfrm>
          <a:prstGeom prst="rect">
            <a:avLst/>
          </a:prstGeom>
          <a:noFill/>
        </p:spPr>
        <p:txBody>
          <a:bodyPr wrap="square" rtlCol="0">
            <a:spAutoFit/>
          </a:bodyPr>
          <a:lstStyle/>
          <a:p>
            <a:pPr defTabSz="457200"/>
            <a:r>
              <a:rPr lang="nl-NL" sz="1400" b="1" dirty="0">
                <a:solidFill>
                  <a:prstClr val="black"/>
                </a:solidFill>
              </a:rPr>
              <a:t> </a:t>
            </a:r>
            <a:endParaRPr lang="nl-NL" sz="1400" dirty="0">
              <a:solidFill>
                <a:prstClr val="black"/>
              </a:solidFill>
            </a:endParaRPr>
          </a:p>
          <a:p>
            <a:pPr defTabSz="457200"/>
            <a:endParaRPr lang="nl-NL" sz="1400" dirty="0">
              <a:solidFill>
                <a:prstClr val="black"/>
              </a:solidFill>
            </a:endParaRPr>
          </a:p>
        </p:txBody>
      </p:sp>
      <p:pic>
        <p:nvPicPr>
          <p:cNvPr id="7" name="Picture 5" descr="P:\Downloads\illustratie_hd_de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8578" y="1358658"/>
            <a:ext cx="6111422" cy="4515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239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662401" y="1069651"/>
            <a:ext cx="7911311" cy="646331"/>
          </a:xfrm>
          <a:prstGeom prst="rect">
            <a:avLst/>
          </a:prstGeom>
        </p:spPr>
        <p:txBody>
          <a:bodyPr wrap="square">
            <a:spAutoFit/>
          </a:bodyPr>
          <a:lstStyle/>
          <a:p>
            <a:pPr defTabSz="457200"/>
            <a:r>
              <a:rPr lang="nl-NL" sz="3600" b="1" dirty="0">
                <a:solidFill>
                  <a:prstClr val="white"/>
                </a:solidFill>
              </a:rPr>
              <a:t>Dialyse apparatuur</a:t>
            </a:r>
          </a:p>
        </p:txBody>
      </p:sp>
      <p:pic>
        <p:nvPicPr>
          <p:cNvPr id="5" name="Picture 4" descr="logo_LAURENTIUS_wit.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6820" y="5435060"/>
            <a:ext cx="1014460" cy="369380"/>
          </a:xfrm>
          <a:prstGeom prst="rect">
            <a:avLst/>
          </a:prstGeom>
        </p:spPr>
      </p:pic>
      <p:sp>
        <p:nvSpPr>
          <p:cNvPr id="2" name="Tekstvak 1"/>
          <p:cNvSpPr txBox="1"/>
          <p:nvPr/>
        </p:nvSpPr>
        <p:spPr>
          <a:xfrm>
            <a:off x="733427" y="1859213"/>
            <a:ext cx="6743698" cy="523220"/>
          </a:xfrm>
          <a:prstGeom prst="rect">
            <a:avLst/>
          </a:prstGeom>
          <a:noFill/>
        </p:spPr>
        <p:txBody>
          <a:bodyPr wrap="square" rtlCol="0">
            <a:spAutoFit/>
          </a:bodyPr>
          <a:lstStyle/>
          <a:p>
            <a:pPr defTabSz="457200"/>
            <a:r>
              <a:rPr lang="nl-NL" sz="1400" b="1" dirty="0">
                <a:solidFill>
                  <a:prstClr val="black"/>
                </a:solidFill>
              </a:rPr>
              <a:t> </a:t>
            </a:r>
            <a:endParaRPr lang="nl-NL" sz="1400" dirty="0">
              <a:solidFill>
                <a:prstClr val="black"/>
              </a:solidFill>
            </a:endParaRPr>
          </a:p>
          <a:p>
            <a:pPr defTabSz="457200"/>
            <a:endParaRPr lang="nl-NL" sz="1400" dirty="0">
              <a:solidFill>
                <a:prstClr val="black"/>
              </a:solidFill>
            </a:endParaRPr>
          </a:p>
        </p:txBody>
      </p:sp>
      <p:pic>
        <p:nvPicPr>
          <p:cNvPr id="7" name="Afbeelding 6" descr="images AK 200.jpg"/>
          <p:cNvPicPr>
            <a:picLocks noChangeAspect="1"/>
          </p:cNvPicPr>
          <p:nvPr/>
        </p:nvPicPr>
        <p:blipFill>
          <a:blip r:embed="rId4"/>
          <a:stretch>
            <a:fillRect/>
          </a:stretch>
        </p:blipFill>
        <p:spPr>
          <a:xfrm>
            <a:off x="733427" y="2190750"/>
            <a:ext cx="3492500" cy="2324100"/>
          </a:xfrm>
          <a:prstGeom prst="rect">
            <a:avLst/>
          </a:prstGeom>
        </p:spPr>
      </p:pic>
      <p:pic>
        <p:nvPicPr>
          <p:cNvPr id="8" name="Afbeelding 7" descr="Artis_Physio_Product_240x380.jpg"/>
          <p:cNvPicPr>
            <a:picLocks noChangeAspect="1"/>
          </p:cNvPicPr>
          <p:nvPr/>
        </p:nvPicPr>
        <p:blipFill>
          <a:blip r:embed="rId5"/>
          <a:stretch>
            <a:fillRect/>
          </a:stretch>
        </p:blipFill>
        <p:spPr>
          <a:xfrm>
            <a:off x="4908550" y="1068756"/>
            <a:ext cx="2858270" cy="4525594"/>
          </a:xfrm>
          <a:prstGeom prst="rect">
            <a:avLst/>
          </a:prstGeom>
        </p:spPr>
      </p:pic>
    </p:spTree>
    <p:extLst>
      <p:ext uri="{BB962C8B-B14F-4D97-AF65-F5344CB8AC3E}">
        <p14:creationId xmlns:p14="http://schemas.microsoft.com/office/powerpoint/2010/main" val="21766215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descr="logo_LAURENTIUS_wit.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6820" y="5435060"/>
            <a:ext cx="1014460" cy="369380"/>
          </a:xfrm>
          <a:prstGeom prst="rect">
            <a:avLst/>
          </a:prstGeom>
        </p:spPr>
      </p:pic>
      <p:sp>
        <p:nvSpPr>
          <p:cNvPr id="2" name="Tekstvak 1"/>
          <p:cNvSpPr txBox="1"/>
          <p:nvPr/>
        </p:nvSpPr>
        <p:spPr>
          <a:xfrm>
            <a:off x="733427" y="1859213"/>
            <a:ext cx="6743698" cy="523220"/>
          </a:xfrm>
          <a:prstGeom prst="rect">
            <a:avLst/>
          </a:prstGeom>
          <a:noFill/>
        </p:spPr>
        <p:txBody>
          <a:bodyPr wrap="square" rtlCol="0">
            <a:spAutoFit/>
          </a:bodyPr>
          <a:lstStyle/>
          <a:p>
            <a:pPr defTabSz="457200"/>
            <a:r>
              <a:rPr lang="nl-NL" sz="1400" b="1" dirty="0">
                <a:solidFill>
                  <a:prstClr val="black"/>
                </a:solidFill>
              </a:rPr>
              <a:t> </a:t>
            </a:r>
            <a:endParaRPr lang="nl-NL" sz="1400" dirty="0">
              <a:solidFill>
                <a:prstClr val="black"/>
              </a:solidFill>
            </a:endParaRPr>
          </a:p>
          <a:p>
            <a:pPr defTabSz="457200"/>
            <a:endParaRPr lang="nl-NL" sz="1400" dirty="0">
              <a:solidFill>
                <a:prstClr val="black"/>
              </a:solidFill>
            </a:endParaRPr>
          </a:p>
        </p:txBody>
      </p:sp>
      <p:pic>
        <p:nvPicPr>
          <p:cNvPr id="6" name="Afbeelding 5" descr="cartouche-dialyseur-diacap-polysulfone.jpg"/>
          <p:cNvPicPr>
            <a:picLocks noChangeAspect="1"/>
          </p:cNvPicPr>
          <p:nvPr/>
        </p:nvPicPr>
        <p:blipFill>
          <a:blip r:embed="rId4"/>
          <a:stretch>
            <a:fillRect/>
          </a:stretch>
        </p:blipFill>
        <p:spPr>
          <a:xfrm>
            <a:off x="1765300" y="1650737"/>
            <a:ext cx="5779270" cy="3784323"/>
          </a:xfrm>
          <a:prstGeom prst="rect">
            <a:avLst/>
          </a:prstGeom>
        </p:spPr>
      </p:pic>
      <p:sp>
        <p:nvSpPr>
          <p:cNvPr id="10" name="Titel 9"/>
          <p:cNvSpPr>
            <a:spLocks noGrp="1"/>
          </p:cNvSpPr>
          <p:nvPr>
            <p:ph type="title"/>
          </p:nvPr>
        </p:nvSpPr>
        <p:spPr>
          <a:xfrm>
            <a:off x="457200" y="1063230"/>
            <a:ext cx="8229600" cy="683021"/>
          </a:xfrm>
        </p:spPr>
        <p:txBody>
          <a:bodyPr>
            <a:normAutofit fontScale="90000"/>
          </a:bodyPr>
          <a:lstStyle/>
          <a:p>
            <a:r>
              <a:rPr lang="nl-NL" dirty="0" smtClean="0">
                <a:solidFill>
                  <a:schemeClr val="bg1"/>
                </a:solidFill>
              </a:rPr>
              <a:t>Het Filter</a:t>
            </a:r>
            <a:endParaRPr lang="nl-NL" dirty="0">
              <a:solidFill>
                <a:schemeClr val="bg1"/>
              </a:solidFill>
            </a:endParaRPr>
          </a:p>
        </p:txBody>
      </p:sp>
    </p:spTree>
    <p:extLst>
      <p:ext uri="{BB962C8B-B14F-4D97-AF65-F5344CB8AC3E}">
        <p14:creationId xmlns:p14="http://schemas.microsoft.com/office/powerpoint/2010/main" val="35689908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descr="logo_LAURENTIUS_wit.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6820" y="5435060"/>
            <a:ext cx="1014460" cy="369380"/>
          </a:xfrm>
          <a:prstGeom prst="rect">
            <a:avLst/>
          </a:prstGeom>
        </p:spPr>
      </p:pic>
      <p:sp>
        <p:nvSpPr>
          <p:cNvPr id="2" name="Tekstvak 1"/>
          <p:cNvSpPr txBox="1"/>
          <p:nvPr/>
        </p:nvSpPr>
        <p:spPr>
          <a:xfrm>
            <a:off x="733427" y="1859213"/>
            <a:ext cx="6743698" cy="523220"/>
          </a:xfrm>
          <a:prstGeom prst="rect">
            <a:avLst/>
          </a:prstGeom>
          <a:noFill/>
        </p:spPr>
        <p:txBody>
          <a:bodyPr wrap="square" rtlCol="0">
            <a:spAutoFit/>
          </a:bodyPr>
          <a:lstStyle/>
          <a:p>
            <a:pPr defTabSz="457200"/>
            <a:r>
              <a:rPr lang="nl-NL" sz="1400" b="1" dirty="0">
                <a:solidFill>
                  <a:prstClr val="black"/>
                </a:solidFill>
              </a:rPr>
              <a:t> </a:t>
            </a:r>
            <a:endParaRPr lang="nl-NL" sz="1400" dirty="0">
              <a:solidFill>
                <a:prstClr val="black"/>
              </a:solidFill>
            </a:endParaRPr>
          </a:p>
          <a:p>
            <a:pPr defTabSz="457200"/>
            <a:endParaRPr lang="nl-NL" sz="1400" dirty="0">
              <a:solidFill>
                <a:prstClr val="black"/>
              </a:solidFill>
            </a:endParaRPr>
          </a:p>
        </p:txBody>
      </p:sp>
      <p:pic>
        <p:nvPicPr>
          <p:cNvPr id="7" name="Picture 2" descr="P:\Downloads\illustratie_pd_def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3984" y="1231901"/>
            <a:ext cx="5193417" cy="4568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0023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descr="logo_LAURENTIUS_wit.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6820" y="5435060"/>
            <a:ext cx="1014460" cy="369380"/>
          </a:xfrm>
          <a:prstGeom prst="rect">
            <a:avLst/>
          </a:prstGeom>
        </p:spPr>
      </p:pic>
      <p:sp>
        <p:nvSpPr>
          <p:cNvPr id="7" name="Titel 6"/>
          <p:cNvSpPr>
            <a:spLocks noGrp="1"/>
          </p:cNvSpPr>
          <p:nvPr>
            <p:ph type="title"/>
          </p:nvPr>
        </p:nvSpPr>
        <p:spPr/>
        <p:txBody>
          <a:bodyPr/>
          <a:lstStyle/>
          <a:p>
            <a:r>
              <a:rPr lang="nl-NL" dirty="0" smtClean="0">
                <a:solidFill>
                  <a:srgbClr val="FFFFFF"/>
                </a:solidFill>
              </a:rPr>
              <a:t>Ontwikkelingen laatste jaren</a:t>
            </a:r>
            <a:endParaRPr lang="nl-NL" dirty="0">
              <a:solidFill>
                <a:srgbClr val="FFFFFF"/>
              </a:solidFill>
            </a:endParaRPr>
          </a:p>
        </p:txBody>
      </p:sp>
      <p:sp>
        <p:nvSpPr>
          <p:cNvPr id="8" name="Tijdelijke aanduiding voor inhoud 7"/>
          <p:cNvSpPr>
            <a:spLocks noGrp="1"/>
          </p:cNvSpPr>
          <p:nvPr>
            <p:ph idx="1"/>
          </p:nvPr>
        </p:nvSpPr>
        <p:spPr/>
        <p:txBody>
          <a:bodyPr>
            <a:normAutofit/>
          </a:bodyPr>
          <a:lstStyle/>
          <a:p>
            <a:pPr>
              <a:buNone/>
            </a:pPr>
            <a:endParaRPr lang="nl-NL" dirty="0" smtClean="0">
              <a:solidFill>
                <a:srgbClr val="FFFFFF"/>
              </a:solidFill>
            </a:endParaRPr>
          </a:p>
          <a:p>
            <a:pPr>
              <a:buNone/>
            </a:pPr>
            <a:endParaRPr lang="nl-NL" dirty="0" smtClean="0">
              <a:solidFill>
                <a:srgbClr val="FFFFFF"/>
              </a:solidFill>
            </a:endParaRPr>
          </a:p>
          <a:p>
            <a:endParaRPr lang="nl-NL" dirty="0" smtClean="0"/>
          </a:p>
        </p:txBody>
      </p:sp>
      <p:pic>
        <p:nvPicPr>
          <p:cNvPr id="6" name="Afbeelding 5" descr="image004.png"/>
          <p:cNvPicPr>
            <a:picLocks noChangeAspect="1"/>
          </p:cNvPicPr>
          <p:nvPr/>
        </p:nvPicPr>
        <p:blipFill>
          <a:blip r:embed="rId4"/>
          <a:stretch>
            <a:fillRect/>
          </a:stretch>
        </p:blipFill>
        <p:spPr>
          <a:xfrm>
            <a:off x="1282427" y="2009380"/>
            <a:ext cx="6538280" cy="3394075"/>
          </a:xfrm>
          <a:prstGeom prst="rect">
            <a:avLst/>
          </a:prstGeom>
        </p:spPr>
      </p:pic>
    </p:spTree>
    <p:extLst>
      <p:ext uri="{BB962C8B-B14F-4D97-AF65-F5344CB8AC3E}">
        <p14:creationId xmlns:p14="http://schemas.microsoft.com/office/powerpoint/2010/main" val="15998084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3600" dirty="0" smtClean="0"/>
              <a:t>Dr. W. grave</a:t>
            </a:r>
            <a:endParaRPr lang="nl-NL" sz="3600" dirty="0"/>
          </a:p>
        </p:txBody>
      </p:sp>
      <p:sp>
        <p:nvSpPr>
          <p:cNvPr id="3" name="Text Placeholder 2"/>
          <p:cNvSpPr>
            <a:spLocks noGrp="1"/>
          </p:cNvSpPr>
          <p:nvPr>
            <p:ph type="body" idx="1"/>
          </p:nvPr>
        </p:nvSpPr>
        <p:spPr/>
        <p:txBody>
          <a:bodyPr/>
          <a:lstStyle/>
          <a:p>
            <a:r>
              <a:rPr lang="nl-NL" dirty="0"/>
              <a:t>Behandeling van nierpatiënten in het verleden</a:t>
            </a:r>
          </a:p>
        </p:txBody>
      </p:sp>
      <p:sp>
        <p:nvSpPr>
          <p:cNvPr id="4" name="Footer Placeholder 3"/>
          <p:cNvSpPr>
            <a:spLocks noGrp="1"/>
          </p:cNvSpPr>
          <p:nvPr>
            <p:ph type="ftr" sz="quarter" idx="11"/>
          </p:nvPr>
        </p:nvSpPr>
        <p:spPr/>
        <p:txBody>
          <a:bodyPr/>
          <a:lstStyle/>
          <a:p>
            <a:r>
              <a:rPr lang="nl-NL" smtClean="0"/>
              <a:t>NPV Roermond - Vrijdag 4 november 2016</a:t>
            </a:r>
            <a:endParaRPr lang="nl-NL"/>
          </a:p>
        </p:txBody>
      </p:sp>
    </p:spTree>
    <p:extLst>
      <p:ext uri="{BB962C8B-B14F-4D97-AF65-F5344CB8AC3E}">
        <p14:creationId xmlns:p14="http://schemas.microsoft.com/office/powerpoint/2010/main" val="35637906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descr="logo_LAURENTIUS_wit.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6820" y="5435060"/>
            <a:ext cx="1014460" cy="369380"/>
          </a:xfrm>
          <a:prstGeom prst="rect">
            <a:avLst/>
          </a:prstGeom>
        </p:spPr>
      </p:pic>
      <p:sp>
        <p:nvSpPr>
          <p:cNvPr id="7" name="Titel 6"/>
          <p:cNvSpPr>
            <a:spLocks noGrp="1"/>
          </p:cNvSpPr>
          <p:nvPr>
            <p:ph type="title"/>
          </p:nvPr>
        </p:nvSpPr>
        <p:spPr>
          <a:xfrm>
            <a:off x="457200" y="1063230"/>
            <a:ext cx="8229600" cy="733821"/>
          </a:xfrm>
        </p:spPr>
        <p:txBody>
          <a:bodyPr>
            <a:normAutofit fontScale="90000"/>
          </a:bodyPr>
          <a:lstStyle/>
          <a:p>
            <a:r>
              <a:rPr lang="nl-NL" dirty="0" smtClean="0">
                <a:solidFill>
                  <a:srgbClr val="FFFFFF"/>
                </a:solidFill>
              </a:rPr>
              <a:t>Hoe komt dit..</a:t>
            </a:r>
            <a:endParaRPr lang="nl-NL" dirty="0">
              <a:solidFill>
                <a:srgbClr val="FFFFFF"/>
              </a:solidFill>
            </a:endParaRPr>
          </a:p>
        </p:txBody>
      </p:sp>
      <p:sp>
        <p:nvSpPr>
          <p:cNvPr id="8" name="Tijdelijke aanduiding voor inhoud 7"/>
          <p:cNvSpPr>
            <a:spLocks noGrp="1"/>
          </p:cNvSpPr>
          <p:nvPr>
            <p:ph idx="1"/>
          </p:nvPr>
        </p:nvSpPr>
        <p:spPr>
          <a:xfrm>
            <a:off x="457200" y="1885951"/>
            <a:ext cx="8229600" cy="3565923"/>
          </a:xfrm>
        </p:spPr>
        <p:txBody>
          <a:bodyPr>
            <a:normAutofit/>
          </a:bodyPr>
          <a:lstStyle/>
          <a:p>
            <a:r>
              <a:rPr lang="nl-NL" dirty="0" smtClean="0">
                <a:solidFill>
                  <a:srgbClr val="000090"/>
                </a:solidFill>
              </a:rPr>
              <a:t>Behandel mogelijkheden primaire nierziekten, hoge bloeddruk en hart en vaatziekten.</a:t>
            </a:r>
          </a:p>
          <a:p>
            <a:r>
              <a:rPr lang="nl-NL" dirty="0" smtClean="0">
                <a:solidFill>
                  <a:srgbClr val="000090"/>
                </a:solidFill>
              </a:rPr>
              <a:t>Vroege opsporing en behandeling van CNS en voorkomen complicaties. </a:t>
            </a:r>
          </a:p>
          <a:p>
            <a:r>
              <a:rPr lang="nl-NL" dirty="0" smtClean="0">
                <a:solidFill>
                  <a:srgbClr val="000090"/>
                </a:solidFill>
              </a:rPr>
              <a:t>Vroege voorlichting.</a:t>
            </a:r>
          </a:p>
          <a:p>
            <a:r>
              <a:rPr lang="nl-NL" dirty="0" smtClean="0">
                <a:solidFill>
                  <a:srgbClr val="000090"/>
                </a:solidFill>
              </a:rPr>
              <a:t>Streven naar pre- </a:t>
            </a:r>
            <a:r>
              <a:rPr lang="nl-NL" dirty="0" err="1" smtClean="0">
                <a:solidFill>
                  <a:srgbClr val="000090"/>
                </a:solidFill>
              </a:rPr>
              <a:t>emptieve</a:t>
            </a:r>
            <a:r>
              <a:rPr lang="nl-NL" dirty="0" smtClean="0">
                <a:solidFill>
                  <a:srgbClr val="000090"/>
                </a:solidFill>
              </a:rPr>
              <a:t> transplantatie.</a:t>
            </a:r>
          </a:p>
          <a:p>
            <a:endParaRPr lang="nl-NL" dirty="0" smtClean="0"/>
          </a:p>
          <a:p>
            <a:endParaRPr lang="nl-NL" dirty="0"/>
          </a:p>
        </p:txBody>
      </p:sp>
    </p:spTree>
    <p:extLst>
      <p:ext uri="{BB962C8B-B14F-4D97-AF65-F5344CB8AC3E}">
        <p14:creationId xmlns:p14="http://schemas.microsoft.com/office/powerpoint/2010/main" val="1620619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662401" y="1069651"/>
            <a:ext cx="7911311" cy="769441"/>
          </a:xfrm>
          <a:prstGeom prst="rect">
            <a:avLst/>
          </a:prstGeom>
        </p:spPr>
        <p:txBody>
          <a:bodyPr wrap="square">
            <a:spAutoFit/>
          </a:bodyPr>
          <a:lstStyle/>
          <a:p>
            <a:pPr defTabSz="457200"/>
            <a:r>
              <a:rPr lang="nl-NL" sz="4400" b="1" dirty="0">
                <a:solidFill>
                  <a:prstClr val="white"/>
                </a:solidFill>
              </a:rPr>
              <a:t>Hoe pakken wij dit aan…</a:t>
            </a:r>
            <a:r>
              <a:rPr lang="nl-NL" sz="3200" b="1" dirty="0">
                <a:solidFill>
                  <a:prstClr val="white"/>
                </a:solidFill>
              </a:rPr>
              <a:t> </a:t>
            </a:r>
          </a:p>
        </p:txBody>
      </p:sp>
      <p:pic>
        <p:nvPicPr>
          <p:cNvPr id="5" name="Picture 4" descr="logo_LAURENTIUS_wit.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6820" y="5435060"/>
            <a:ext cx="1014460" cy="369380"/>
          </a:xfrm>
          <a:prstGeom prst="rect">
            <a:avLst/>
          </a:prstGeom>
        </p:spPr>
      </p:pic>
      <p:sp>
        <p:nvSpPr>
          <p:cNvPr id="7" name="Tijdelijke aanduiding voor inhoud 6"/>
          <p:cNvSpPr>
            <a:spLocks noGrp="1"/>
          </p:cNvSpPr>
          <p:nvPr>
            <p:ph idx="1"/>
          </p:nvPr>
        </p:nvSpPr>
        <p:spPr/>
        <p:txBody>
          <a:bodyPr>
            <a:normAutofit/>
          </a:bodyPr>
          <a:lstStyle/>
          <a:p>
            <a:r>
              <a:rPr lang="nl-NL" dirty="0" err="1" smtClean="0">
                <a:solidFill>
                  <a:srgbClr val="000090"/>
                </a:solidFill>
              </a:rPr>
              <a:t>Niercheckpoli</a:t>
            </a:r>
            <a:r>
              <a:rPr lang="nl-NL" dirty="0" smtClean="0">
                <a:solidFill>
                  <a:srgbClr val="000090"/>
                </a:solidFill>
              </a:rPr>
              <a:t> : afspraken met de huisarts.</a:t>
            </a:r>
          </a:p>
          <a:p>
            <a:r>
              <a:rPr lang="nl-NL" dirty="0" smtClean="0">
                <a:solidFill>
                  <a:srgbClr val="000090"/>
                </a:solidFill>
              </a:rPr>
              <a:t>Pre dialyse poli</a:t>
            </a:r>
          </a:p>
          <a:p>
            <a:pPr lvl="1"/>
            <a:r>
              <a:rPr lang="nl-NL" dirty="0" smtClean="0">
                <a:solidFill>
                  <a:srgbClr val="000090"/>
                </a:solidFill>
              </a:rPr>
              <a:t>Team met meerdere disciplines.</a:t>
            </a:r>
          </a:p>
          <a:p>
            <a:pPr lvl="1"/>
            <a:r>
              <a:rPr lang="nl-NL" dirty="0" smtClean="0">
                <a:solidFill>
                  <a:srgbClr val="000090"/>
                </a:solidFill>
              </a:rPr>
              <a:t>Voorlichting starten bij nierfunctie van 20 %.</a:t>
            </a:r>
          </a:p>
          <a:p>
            <a:pPr lvl="1"/>
            <a:r>
              <a:rPr lang="nl-NL" dirty="0" smtClean="0">
                <a:solidFill>
                  <a:srgbClr val="000090"/>
                </a:solidFill>
              </a:rPr>
              <a:t>Als mogelijk transplantatie voordat dialyse noodzakelijk is. </a:t>
            </a:r>
          </a:p>
          <a:p>
            <a:pPr lvl="1"/>
            <a:r>
              <a:rPr lang="nl-NL" dirty="0" smtClean="0">
                <a:solidFill>
                  <a:srgbClr val="000090"/>
                </a:solidFill>
              </a:rPr>
              <a:t>Conservatieve behandeling. </a:t>
            </a:r>
          </a:p>
          <a:p>
            <a:pPr lvl="1"/>
            <a:endParaRPr lang="nl-NL" dirty="0" smtClean="0">
              <a:solidFill>
                <a:srgbClr val="000090"/>
              </a:solidFill>
            </a:endParaRPr>
          </a:p>
          <a:p>
            <a:pPr lvl="1"/>
            <a:endParaRPr lang="nl-NL" dirty="0">
              <a:solidFill>
                <a:srgbClr val="000090"/>
              </a:solidFill>
            </a:endParaRPr>
          </a:p>
        </p:txBody>
      </p:sp>
    </p:spTree>
    <p:extLst>
      <p:ext uri="{BB962C8B-B14F-4D97-AF65-F5344CB8AC3E}">
        <p14:creationId xmlns:p14="http://schemas.microsoft.com/office/powerpoint/2010/main" val="15136266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662401" y="1069651"/>
            <a:ext cx="7911311" cy="769441"/>
          </a:xfrm>
          <a:prstGeom prst="rect">
            <a:avLst/>
          </a:prstGeom>
        </p:spPr>
        <p:txBody>
          <a:bodyPr wrap="square">
            <a:spAutoFit/>
          </a:bodyPr>
          <a:lstStyle/>
          <a:p>
            <a:pPr defTabSz="457200"/>
            <a:r>
              <a:rPr lang="nl-NL" sz="3600" b="1" dirty="0">
                <a:solidFill>
                  <a:prstClr val="white"/>
                </a:solidFill>
              </a:rPr>
              <a:t>Als dialyse dan toch noodzakelijk is</a:t>
            </a:r>
            <a:r>
              <a:rPr lang="nl-NL" sz="4400" b="1" dirty="0">
                <a:solidFill>
                  <a:prstClr val="white"/>
                </a:solidFill>
              </a:rPr>
              <a:t>…. </a:t>
            </a:r>
          </a:p>
        </p:txBody>
      </p:sp>
      <p:pic>
        <p:nvPicPr>
          <p:cNvPr id="5" name="Picture 4" descr="logo_LAURENTIUS_wit.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6820" y="5435060"/>
            <a:ext cx="1014460" cy="369380"/>
          </a:xfrm>
          <a:prstGeom prst="rect">
            <a:avLst/>
          </a:prstGeom>
        </p:spPr>
      </p:pic>
      <p:sp>
        <p:nvSpPr>
          <p:cNvPr id="8" name="Tijdelijke aanduiding voor inhoud 7"/>
          <p:cNvSpPr>
            <a:spLocks noGrp="1"/>
          </p:cNvSpPr>
          <p:nvPr>
            <p:ph idx="1"/>
          </p:nvPr>
        </p:nvSpPr>
        <p:spPr/>
        <p:txBody>
          <a:bodyPr>
            <a:normAutofit/>
          </a:bodyPr>
          <a:lstStyle/>
          <a:p>
            <a:r>
              <a:rPr lang="nl-NL" dirty="0" smtClean="0">
                <a:solidFill>
                  <a:srgbClr val="000090"/>
                </a:solidFill>
              </a:rPr>
              <a:t>PD </a:t>
            </a:r>
            <a:r>
              <a:rPr lang="nl-NL" dirty="0" err="1" smtClean="0">
                <a:solidFill>
                  <a:srgbClr val="000090"/>
                </a:solidFill>
              </a:rPr>
              <a:t>first</a:t>
            </a:r>
            <a:endParaRPr lang="nl-NL" dirty="0" smtClean="0">
              <a:solidFill>
                <a:srgbClr val="000090"/>
              </a:solidFill>
            </a:endParaRPr>
          </a:p>
          <a:p>
            <a:r>
              <a:rPr lang="nl-NL" dirty="0" smtClean="0">
                <a:solidFill>
                  <a:srgbClr val="000090"/>
                </a:solidFill>
              </a:rPr>
              <a:t>Zelfmanagement</a:t>
            </a:r>
          </a:p>
          <a:p>
            <a:r>
              <a:rPr lang="nl-NL" dirty="0" smtClean="0">
                <a:solidFill>
                  <a:srgbClr val="000090"/>
                </a:solidFill>
              </a:rPr>
              <a:t>Actieve dialyse</a:t>
            </a:r>
          </a:p>
          <a:p>
            <a:r>
              <a:rPr lang="nl-NL" dirty="0" smtClean="0">
                <a:solidFill>
                  <a:srgbClr val="000090"/>
                </a:solidFill>
              </a:rPr>
              <a:t>Thuishemodialyse</a:t>
            </a:r>
          </a:p>
          <a:p>
            <a:r>
              <a:rPr lang="nl-NL" dirty="0" smtClean="0">
                <a:solidFill>
                  <a:srgbClr val="000090"/>
                </a:solidFill>
              </a:rPr>
              <a:t>Fietsproject</a:t>
            </a:r>
          </a:p>
          <a:p>
            <a:r>
              <a:rPr lang="nl-NL" dirty="0" smtClean="0">
                <a:solidFill>
                  <a:srgbClr val="000090"/>
                </a:solidFill>
              </a:rPr>
              <a:t>Patiëntenavonden samen met de nierpatiëntenvereniging. </a:t>
            </a:r>
            <a:endParaRPr lang="nl-NL" dirty="0">
              <a:solidFill>
                <a:srgbClr val="000090"/>
              </a:solidFill>
            </a:endParaRPr>
          </a:p>
        </p:txBody>
      </p:sp>
    </p:spTree>
    <p:extLst>
      <p:ext uri="{BB962C8B-B14F-4D97-AF65-F5344CB8AC3E}">
        <p14:creationId xmlns:p14="http://schemas.microsoft.com/office/powerpoint/2010/main" val="15038932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662401" y="1069651"/>
            <a:ext cx="7911311" cy="646331"/>
          </a:xfrm>
          <a:prstGeom prst="rect">
            <a:avLst/>
          </a:prstGeom>
        </p:spPr>
        <p:txBody>
          <a:bodyPr wrap="square">
            <a:spAutoFit/>
          </a:bodyPr>
          <a:lstStyle/>
          <a:p>
            <a:pPr defTabSz="457200"/>
            <a:r>
              <a:rPr lang="nl-NL" sz="3600" b="1" dirty="0">
                <a:solidFill>
                  <a:prstClr val="white"/>
                </a:solidFill>
              </a:rPr>
              <a:t>World </a:t>
            </a:r>
            <a:r>
              <a:rPr lang="nl-NL" sz="3600" b="1" dirty="0" err="1">
                <a:solidFill>
                  <a:prstClr val="white"/>
                </a:solidFill>
              </a:rPr>
              <a:t>kidney</a:t>
            </a:r>
            <a:r>
              <a:rPr lang="nl-NL" sz="3600" b="1" dirty="0">
                <a:solidFill>
                  <a:prstClr val="white"/>
                </a:solidFill>
              </a:rPr>
              <a:t> </a:t>
            </a:r>
            <a:r>
              <a:rPr lang="nl-NL" sz="3600" b="1" dirty="0" err="1">
                <a:solidFill>
                  <a:prstClr val="white"/>
                </a:solidFill>
              </a:rPr>
              <a:t>day</a:t>
            </a:r>
            <a:r>
              <a:rPr lang="nl-NL" sz="3600" b="1" dirty="0">
                <a:solidFill>
                  <a:prstClr val="white"/>
                </a:solidFill>
              </a:rPr>
              <a:t> 2016</a:t>
            </a:r>
          </a:p>
        </p:txBody>
      </p:sp>
      <p:pic>
        <p:nvPicPr>
          <p:cNvPr id="5" name="Picture 4" descr="logo_LAURENTIUS_wit.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6820" y="5435060"/>
            <a:ext cx="1014460" cy="369380"/>
          </a:xfrm>
          <a:prstGeom prst="rect">
            <a:avLst/>
          </a:prstGeom>
        </p:spPr>
      </p:pic>
      <p:sp>
        <p:nvSpPr>
          <p:cNvPr id="2" name="Tekstvak 1"/>
          <p:cNvSpPr txBox="1"/>
          <p:nvPr/>
        </p:nvSpPr>
        <p:spPr>
          <a:xfrm>
            <a:off x="733427" y="1859213"/>
            <a:ext cx="6743698" cy="523220"/>
          </a:xfrm>
          <a:prstGeom prst="rect">
            <a:avLst/>
          </a:prstGeom>
          <a:noFill/>
        </p:spPr>
        <p:txBody>
          <a:bodyPr wrap="square" rtlCol="0">
            <a:spAutoFit/>
          </a:bodyPr>
          <a:lstStyle/>
          <a:p>
            <a:pPr defTabSz="457200"/>
            <a:r>
              <a:rPr lang="nl-NL" sz="1400" b="1" dirty="0">
                <a:solidFill>
                  <a:prstClr val="black"/>
                </a:solidFill>
              </a:rPr>
              <a:t> </a:t>
            </a:r>
            <a:endParaRPr lang="nl-NL" sz="1400" dirty="0">
              <a:solidFill>
                <a:prstClr val="black"/>
              </a:solidFill>
            </a:endParaRPr>
          </a:p>
          <a:p>
            <a:pPr defTabSz="457200"/>
            <a:endParaRPr lang="nl-NL" sz="1400" dirty="0">
              <a:solidFill>
                <a:prstClr val="black"/>
              </a:solidFill>
            </a:endParaRPr>
          </a:p>
        </p:txBody>
      </p:sp>
      <p:pic>
        <p:nvPicPr>
          <p:cNvPr id="2051" name="Picture 3" descr="C:\Users\siska.boorsma\AppData\Local\Microsoft\Windows\Temporary Internet Files\Content.Outlook\X0SNTOFW\Image_Load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0740" y="1949004"/>
            <a:ext cx="4467224" cy="3062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9723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662401" y="1069651"/>
            <a:ext cx="7911311" cy="769441"/>
          </a:xfrm>
          <a:prstGeom prst="rect">
            <a:avLst/>
          </a:prstGeom>
        </p:spPr>
        <p:txBody>
          <a:bodyPr wrap="square">
            <a:spAutoFit/>
          </a:bodyPr>
          <a:lstStyle/>
          <a:p>
            <a:pPr defTabSz="457200"/>
            <a:r>
              <a:rPr lang="nl-NL" sz="4400" b="1" dirty="0">
                <a:solidFill>
                  <a:prstClr val="white"/>
                </a:solidFill>
              </a:rPr>
              <a:t>2003 HKZ gecertificeerd</a:t>
            </a:r>
            <a:r>
              <a:rPr lang="nl-NL" sz="3200" b="1" dirty="0">
                <a:solidFill>
                  <a:prstClr val="white"/>
                </a:solidFill>
              </a:rPr>
              <a:t>. </a:t>
            </a:r>
          </a:p>
        </p:txBody>
      </p:sp>
      <p:pic>
        <p:nvPicPr>
          <p:cNvPr id="5" name="Picture 4" descr="logo_LAURENTIUS_wit.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6820" y="5435060"/>
            <a:ext cx="1014460" cy="369380"/>
          </a:xfrm>
          <a:prstGeom prst="rect">
            <a:avLst/>
          </a:prstGeom>
        </p:spPr>
      </p:pic>
      <p:sp>
        <p:nvSpPr>
          <p:cNvPr id="7" name="Tijdelijke aanduiding voor inhoud 6"/>
          <p:cNvSpPr>
            <a:spLocks noGrp="1"/>
          </p:cNvSpPr>
          <p:nvPr>
            <p:ph idx="1"/>
          </p:nvPr>
        </p:nvSpPr>
        <p:spPr/>
        <p:txBody>
          <a:bodyPr/>
          <a:lstStyle/>
          <a:p>
            <a:r>
              <a:rPr lang="nl-NL" dirty="0" smtClean="0">
                <a:solidFill>
                  <a:srgbClr val="FFFFFF"/>
                </a:solidFill>
              </a:rPr>
              <a:t>2016 laatste </a:t>
            </a:r>
            <a:r>
              <a:rPr lang="nl-NL" dirty="0" err="1" smtClean="0">
                <a:solidFill>
                  <a:srgbClr val="FFFFFF"/>
                </a:solidFill>
              </a:rPr>
              <a:t>hercertificering</a:t>
            </a:r>
            <a:r>
              <a:rPr lang="nl-NL" dirty="0" smtClean="0"/>
              <a:t>…</a:t>
            </a:r>
            <a:endParaRPr lang="nl-NL"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099" y="2546889"/>
            <a:ext cx="2443162" cy="3257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15087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662401" y="1133151"/>
            <a:ext cx="7911311" cy="584775"/>
          </a:xfrm>
          <a:prstGeom prst="rect">
            <a:avLst/>
          </a:prstGeom>
        </p:spPr>
        <p:txBody>
          <a:bodyPr wrap="square">
            <a:spAutoFit/>
          </a:bodyPr>
          <a:lstStyle/>
          <a:p>
            <a:pPr defTabSz="457200"/>
            <a:r>
              <a:rPr lang="nl-NL" sz="3200" b="1" dirty="0">
                <a:solidFill>
                  <a:prstClr val="white"/>
                </a:solidFill>
              </a:rPr>
              <a:t>Uitdagingen waar we voor staan…</a:t>
            </a:r>
          </a:p>
        </p:txBody>
      </p:sp>
      <p:pic>
        <p:nvPicPr>
          <p:cNvPr id="5" name="Picture 4" descr="logo_LAURENTIUS_wit.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6820" y="5435060"/>
            <a:ext cx="1014460" cy="369380"/>
          </a:xfrm>
          <a:prstGeom prst="rect">
            <a:avLst/>
          </a:prstGeom>
        </p:spPr>
      </p:pic>
      <p:sp>
        <p:nvSpPr>
          <p:cNvPr id="2" name="Tekstvak 1"/>
          <p:cNvSpPr txBox="1"/>
          <p:nvPr/>
        </p:nvSpPr>
        <p:spPr>
          <a:xfrm>
            <a:off x="733427" y="1859213"/>
            <a:ext cx="6743698" cy="523220"/>
          </a:xfrm>
          <a:prstGeom prst="rect">
            <a:avLst/>
          </a:prstGeom>
          <a:noFill/>
        </p:spPr>
        <p:txBody>
          <a:bodyPr wrap="square" rtlCol="0">
            <a:spAutoFit/>
          </a:bodyPr>
          <a:lstStyle/>
          <a:p>
            <a:pPr defTabSz="457200"/>
            <a:r>
              <a:rPr lang="nl-NL" sz="1400" b="1" dirty="0">
                <a:solidFill>
                  <a:prstClr val="black"/>
                </a:solidFill>
              </a:rPr>
              <a:t> </a:t>
            </a:r>
            <a:endParaRPr lang="nl-NL" sz="1400" dirty="0">
              <a:solidFill>
                <a:prstClr val="black"/>
              </a:solidFill>
            </a:endParaRPr>
          </a:p>
          <a:p>
            <a:pPr defTabSz="457200"/>
            <a:endParaRPr lang="nl-NL" sz="1400" dirty="0">
              <a:solidFill>
                <a:prstClr val="black"/>
              </a:solidFill>
            </a:endParaRPr>
          </a:p>
        </p:txBody>
      </p:sp>
      <p:sp>
        <p:nvSpPr>
          <p:cNvPr id="8" name="Tijdelijke aanduiding voor inhoud 7"/>
          <p:cNvSpPr>
            <a:spLocks noGrp="1"/>
          </p:cNvSpPr>
          <p:nvPr>
            <p:ph idx="1"/>
          </p:nvPr>
        </p:nvSpPr>
        <p:spPr/>
        <p:txBody>
          <a:bodyPr/>
          <a:lstStyle/>
          <a:p>
            <a:r>
              <a:rPr lang="nl-NL" dirty="0" smtClean="0">
                <a:solidFill>
                  <a:srgbClr val="000090"/>
                </a:solidFill>
              </a:rPr>
              <a:t>Vergrijzing met steeds zwaardere zorg</a:t>
            </a:r>
          </a:p>
          <a:p>
            <a:r>
              <a:rPr lang="nl-NL" dirty="0" smtClean="0">
                <a:solidFill>
                  <a:srgbClr val="000090"/>
                </a:solidFill>
              </a:rPr>
              <a:t>Meer problemen bij de shunt zorg.</a:t>
            </a:r>
          </a:p>
          <a:p>
            <a:r>
              <a:rPr lang="nl-NL" dirty="0" smtClean="0">
                <a:solidFill>
                  <a:srgbClr val="000090"/>
                </a:solidFill>
              </a:rPr>
              <a:t>Multi morbiditeit en </a:t>
            </a:r>
            <a:r>
              <a:rPr lang="nl-NL" dirty="0" err="1" smtClean="0">
                <a:solidFill>
                  <a:srgbClr val="000090"/>
                </a:solidFill>
              </a:rPr>
              <a:t>polyfarmacie</a:t>
            </a:r>
            <a:r>
              <a:rPr lang="nl-NL" dirty="0" smtClean="0">
                <a:solidFill>
                  <a:srgbClr val="000090"/>
                </a:solidFill>
              </a:rPr>
              <a:t>. </a:t>
            </a:r>
          </a:p>
          <a:p>
            <a:pPr>
              <a:buNone/>
            </a:pPr>
            <a:endParaRPr lang="nl-NL" dirty="0" smtClean="0">
              <a:solidFill>
                <a:srgbClr val="FFFFFF"/>
              </a:solidFill>
            </a:endParaRPr>
          </a:p>
          <a:p>
            <a:endParaRPr lang="nl-NL" dirty="0" smtClean="0"/>
          </a:p>
          <a:p>
            <a:endParaRPr lang="nl-NL" dirty="0"/>
          </a:p>
        </p:txBody>
      </p:sp>
    </p:spTree>
    <p:extLst>
      <p:ext uri="{BB962C8B-B14F-4D97-AF65-F5344CB8AC3E}">
        <p14:creationId xmlns:p14="http://schemas.microsoft.com/office/powerpoint/2010/main" val="21267165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descr="logo_LAURENTIUS_wit.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6820" y="5435060"/>
            <a:ext cx="1014460" cy="369380"/>
          </a:xfrm>
          <a:prstGeom prst="rect">
            <a:avLst/>
          </a:prstGeom>
        </p:spPr>
      </p:pic>
      <p:sp>
        <p:nvSpPr>
          <p:cNvPr id="2" name="Tekstvak 1"/>
          <p:cNvSpPr txBox="1"/>
          <p:nvPr/>
        </p:nvSpPr>
        <p:spPr>
          <a:xfrm>
            <a:off x="733427" y="1859213"/>
            <a:ext cx="6743698" cy="523220"/>
          </a:xfrm>
          <a:prstGeom prst="rect">
            <a:avLst/>
          </a:prstGeom>
          <a:noFill/>
        </p:spPr>
        <p:txBody>
          <a:bodyPr wrap="square" rtlCol="0">
            <a:spAutoFit/>
          </a:bodyPr>
          <a:lstStyle/>
          <a:p>
            <a:pPr defTabSz="457200"/>
            <a:r>
              <a:rPr lang="nl-NL" sz="1400" b="1" dirty="0">
                <a:solidFill>
                  <a:prstClr val="black"/>
                </a:solidFill>
              </a:rPr>
              <a:t> </a:t>
            </a:r>
            <a:endParaRPr lang="nl-NL" sz="1400" dirty="0">
              <a:solidFill>
                <a:prstClr val="black"/>
              </a:solidFill>
            </a:endParaRPr>
          </a:p>
          <a:p>
            <a:pPr defTabSz="457200"/>
            <a:endParaRPr lang="nl-NL" sz="1400" dirty="0">
              <a:solidFill>
                <a:prstClr val="black"/>
              </a:solidFill>
            </a:endParaRPr>
          </a:p>
        </p:txBody>
      </p:sp>
      <p:sp>
        <p:nvSpPr>
          <p:cNvPr id="7" name="Titel 6"/>
          <p:cNvSpPr>
            <a:spLocks noGrp="1"/>
          </p:cNvSpPr>
          <p:nvPr>
            <p:ph type="title"/>
          </p:nvPr>
        </p:nvSpPr>
        <p:spPr/>
        <p:txBody>
          <a:bodyPr/>
          <a:lstStyle/>
          <a:p>
            <a:r>
              <a:rPr lang="nl-NL" dirty="0" smtClean="0">
                <a:solidFill>
                  <a:srgbClr val="FFFFFF"/>
                </a:solidFill>
              </a:rPr>
              <a:t>De nabije toekomst. </a:t>
            </a:r>
            <a:endParaRPr lang="nl-NL" dirty="0">
              <a:solidFill>
                <a:srgbClr val="FFFFFF"/>
              </a:solidFill>
            </a:endParaRPr>
          </a:p>
        </p:txBody>
      </p:sp>
      <p:sp>
        <p:nvSpPr>
          <p:cNvPr id="8" name="Tijdelijke aanduiding voor inhoud 7"/>
          <p:cNvSpPr>
            <a:spLocks noGrp="1"/>
          </p:cNvSpPr>
          <p:nvPr>
            <p:ph idx="1"/>
          </p:nvPr>
        </p:nvSpPr>
        <p:spPr/>
        <p:txBody>
          <a:bodyPr/>
          <a:lstStyle/>
          <a:p>
            <a:r>
              <a:rPr lang="nl-NL" dirty="0" smtClean="0">
                <a:solidFill>
                  <a:srgbClr val="000090"/>
                </a:solidFill>
              </a:rPr>
              <a:t>Wij blijven kwalitatief hoogstaande zorg leveren dichtbij de patiënt.</a:t>
            </a:r>
          </a:p>
          <a:p>
            <a:r>
              <a:rPr lang="nl-NL" dirty="0" smtClean="0">
                <a:solidFill>
                  <a:srgbClr val="000090"/>
                </a:solidFill>
              </a:rPr>
              <a:t>Volgen en implementeren nieuwe ontwikkelingen</a:t>
            </a:r>
          </a:p>
          <a:p>
            <a:endParaRPr lang="nl-NL" dirty="0"/>
          </a:p>
        </p:txBody>
      </p:sp>
    </p:spTree>
    <p:extLst>
      <p:ext uri="{BB962C8B-B14F-4D97-AF65-F5344CB8AC3E}">
        <p14:creationId xmlns:p14="http://schemas.microsoft.com/office/powerpoint/2010/main" val="9068931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637" y="857250"/>
            <a:ext cx="8573074" cy="5143500"/>
          </a:xfrm>
          <a:prstGeom prst="rect">
            <a:avLst/>
          </a:prstGeom>
        </p:spPr>
      </p:pic>
      <p:pic>
        <p:nvPicPr>
          <p:cNvPr id="5" name="Picture 4" descr="logo_LAURENTIUS_wit.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6820" y="5435060"/>
            <a:ext cx="1014460" cy="369380"/>
          </a:xfrm>
          <a:prstGeom prst="rect">
            <a:avLst/>
          </a:prstGeom>
        </p:spPr>
      </p:pic>
      <p:sp>
        <p:nvSpPr>
          <p:cNvPr id="2" name="Tekstvak 1"/>
          <p:cNvSpPr txBox="1"/>
          <p:nvPr/>
        </p:nvSpPr>
        <p:spPr>
          <a:xfrm>
            <a:off x="1247777" y="2064002"/>
            <a:ext cx="4024312" cy="307777"/>
          </a:xfrm>
          <a:prstGeom prst="rect">
            <a:avLst/>
          </a:prstGeom>
          <a:noFill/>
        </p:spPr>
        <p:txBody>
          <a:bodyPr wrap="square" rtlCol="0">
            <a:spAutoFit/>
          </a:bodyPr>
          <a:lstStyle/>
          <a:p>
            <a:pPr defTabSz="457200"/>
            <a:endParaRPr lang="nl-NL" sz="1400" dirty="0">
              <a:solidFill>
                <a:prstClr val="black"/>
              </a:solidFill>
            </a:endParaRPr>
          </a:p>
        </p:txBody>
      </p:sp>
      <p:sp>
        <p:nvSpPr>
          <p:cNvPr id="7" name="Tekstvak 6"/>
          <p:cNvSpPr txBox="1"/>
          <p:nvPr/>
        </p:nvSpPr>
        <p:spPr>
          <a:xfrm>
            <a:off x="3810000" y="916278"/>
            <a:ext cx="3892550" cy="584775"/>
          </a:xfrm>
          <a:prstGeom prst="rect">
            <a:avLst/>
          </a:prstGeom>
          <a:noFill/>
        </p:spPr>
        <p:txBody>
          <a:bodyPr wrap="square" rtlCol="0">
            <a:spAutoFit/>
          </a:bodyPr>
          <a:lstStyle/>
          <a:p>
            <a:pPr defTabSz="457200"/>
            <a:r>
              <a:rPr lang="nl-NL" sz="3200" b="1" dirty="0">
                <a:solidFill>
                  <a:prstClr val="white"/>
                </a:solidFill>
              </a:rPr>
              <a:t>Vragen/opmerkingen</a:t>
            </a:r>
          </a:p>
        </p:txBody>
      </p:sp>
    </p:spTree>
    <p:extLst>
      <p:ext uri="{BB962C8B-B14F-4D97-AF65-F5344CB8AC3E}">
        <p14:creationId xmlns:p14="http://schemas.microsoft.com/office/powerpoint/2010/main" val="9358567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3600" dirty="0" smtClean="0"/>
              <a:t>Dr. J. wirtz</a:t>
            </a:r>
            <a:endParaRPr lang="nl-NL" sz="3600" dirty="0"/>
          </a:p>
        </p:txBody>
      </p:sp>
      <p:sp>
        <p:nvSpPr>
          <p:cNvPr id="3" name="Text Placeholder 2"/>
          <p:cNvSpPr>
            <a:spLocks noGrp="1"/>
          </p:cNvSpPr>
          <p:nvPr>
            <p:ph type="body" idx="1"/>
          </p:nvPr>
        </p:nvSpPr>
        <p:spPr/>
        <p:txBody>
          <a:bodyPr/>
          <a:lstStyle/>
          <a:p>
            <a:r>
              <a:rPr lang="nl-NL" dirty="0" smtClean="0"/>
              <a:t>Thuis (Haemo)dialyse</a:t>
            </a:r>
            <a:endParaRPr lang="nl-NL" dirty="0"/>
          </a:p>
        </p:txBody>
      </p:sp>
      <p:sp>
        <p:nvSpPr>
          <p:cNvPr id="4" name="Footer Placeholder 3"/>
          <p:cNvSpPr>
            <a:spLocks noGrp="1"/>
          </p:cNvSpPr>
          <p:nvPr>
            <p:ph type="ftr" sz="quarter" idx="11"/>
          </p:nvPr>
        </p:nvSpPr>
        <p:spPr/>
        <p:txBody>
          <a:bodyPr/>
          <a:lstStyle/>
          <a:p>
            <a:r>
              <a:rPr lang="nl-NL" smtClean="0"/>
              <a:t>NPV Roermond - Vrijdag 4 november 2016</a:t>
            </a:r>
            <a:endParaRPr lang="nl-NL"/>
          </a:p>
        </p:txBody>
      </p:sp>
    </p:spTree>
    <p:extLst>
      <p:ext uri="{BB962C8B-B14F-4D97-AF65-F5344CB8AC3E}">
        <p14:creationId xmlns:p14="http://schemas.microsoft.com/office/powerpoint/2010/main" val="13741628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spect="1" noChangeArrowheads="1"/>
          </p:cNvSpPr>
          <p:nvPr>
            <p:ph type="title"/>
          </p:nvPr>
        </p:nvSpPr>
        <p:spPr>
          <a:xfrm>
            <a:off x="685800" y="609600"/>
            <a:ext cx="7772400" cy="1981200"/>
          </a:xfrm>
        </p:spPr>
        <p:txBody>
          <a:bodyPr/>
          <a:lstStyle/>
          <a:p>
            <a:r>
              <a:rPr lang="nl-NL" altLang="nl-NL" dirty="0" smtClean="0">
                <a:solidFill>
                  <a:srgbClr val="551354"/>
                </a:solidFill>
                <a:latin typeface="Arial Black" pitchFamily="34" charset="0"/>
              </a:rPr>
              <a:t>Thuis (</a:t>
            </a:r>
            <a:r>
              <a:rPr lang="nl-NL" altLang="nl-NL" dirty="0" err="1" smtClean="0">
                <a:solidFill>
                  <a:srgbClr val="551354"/>
                </a:solidFill>
                <a:latin typeface="Arial Black" pitchFamily="34" charset="0"/>
              </a:rPr>
              <a:t>Haemo</a:t>
            </a:r>
            <a:r>
              <a:rPr lang="nl-NL" altLang="nl-NL" dirty="0" smtClean="0">
                <a:solidFill>
                  <a:srgbClr val="551354"/>
                </a:solidFill>
                <a:latin typeface="Arial Black" pitchFamily="34" charset="0"/>
              </a:rPr>
              <a:t>)dialyse</a:t>
            </a:r>
            <a:endParaRPr lang="nl-NL" altLang="nl-NL" dirty="0">
              <a:solidFill>
                <a:srgbClr val="551354"/>
              </a:solidFill>
              <a:latin typeface="Arial Black" pitchFamily="34" charset="0"/>
            </a:endParaRPr>
          </a:p>
        </p:txBody>
      </p:sp>
      <p:sp>
        <p:nvSpPr>
          <p:cNvPr id="4103" name="Rectangle 7"/>
          <p:cNvSpPr>
            <a:spLocks noChangeArrowheads="1"/>
          </p:cNvSpPr>
          <p:nvPr/>
        </p:nvSpPr>
        <p:spPr bwMode="auto">
          <a:xfrm>
            <a:off x="0" y="5757865"/>
            <a:ext cx="5220072" cy="323851"/>
          </a:xfrm>
          <a:prstGeom prst="rect">
            <a:avLst/>
          </a:prstGeom>
          <a:solidFill>
            <a:srgbClr val="0879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4104" name="Rectangle 8"/>
          <p:cNvSpPr>
            <a:spLocks noChangeArrowheads="1"/>
          </p:cNvSpPr>
          <p:nvPr/>
        </p:nvSpPr>
        <p:spPr bwMode="auto">
          <a:xfrm>
            <a:off x="7668344" y="5757865"/>
            <a:ext cx="1475656" cy="323851"/>
          </a:xfrm>
          <a:prstGeom prst="rect">
            <a:avLst/>
          </a:prstGeom>
          <a:solidFill>
            <a:srgbClr val="0879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4106" name="Rectangle 10"/>
          <p:cNvSpPr>
            <a:spLocks noChangeArrowheads="1"/>
          </p:cNvSpPr>
          <p:nvPr/>
        </p:nvSpPr>
        <p:spPr bwMode="auto">
          <a:xfrm>
            <a:off x="838200" y="6248400"/>
            <a:ext cx="7696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defRPr sz="3200">
                <a:solidFill>
                  <a:schemeClr val="tx1"/>
                </a:solidFill>
                <a:latin typeface="Arial" pitchFamily="34" charset="0"/>
                <a:ea typeface="ヒラギノ角ゴ Pro W3" charset="-128"/>
              </a:defRPr>
            </a:lvl1pPr>
            <a:lvl2pPr>
              <a:spcBef>
                <a:spcPct val="20000"/>
              </a:spcBef>
              <a:defRPr sz="2800">
                <a:solidFill>
                  <a:schemeClr val="tx1"/>
                </a:solidFill>
                <a:latin typeface="Arial" pitchFamily="34" charset="0"/>
                <a:ea typeface="ヒラギノ角ゴ Pro W3" charset="-128"/>
              </a:defRPr>
            </a:lvl2pPr>
            <a:lvl3pPr>
              <a:spcBef>
                <a:spcPct val="20000"/>
              </a:spcBef>
              <a:defRPr sz="2400">
                <a:solidFill>
                  <a:schemeClr val="tx1"/>
                </a:solidFill>
                <a:latin typeface="Arial" pitchFamily="34" charset="0"/>
                <a:ea typeface="ヒラギノ角ゴ Pro W3" charset="-128"/>
              </a:defRPr>
            </a:lvl3pPr>
            <a:lvl4pPr>
              <a:spcBef>
                <a:spcPct val="20000"/>
              </a:spcBef>
              <a:defRPr sz="2000">
                <a:solidFill>
                  <a:schemeClr val="tx1"/>
                </a:solidFill>
                <a:latin typeface="Arial" pitchFamily="34" charset="0"/>
                <a:ea typeface="ヒラギノ角ゴ Pro W3" charset="-128"/>
              </a:defRPr>
            </a:lvl4pPr>
            <a:lvl5pPr>
              <a:spcBef>
                <a:spcPct val="20000"/>
              </a:spcBef>
              <a:defRPr sz="2000">
                <a:solidFill>
                  <a:schemeClr val="tx1"/>
                </a:solidFill>
                <a:latin typeface="Arial" pitchFamily="34" charset="0"/>
                <a:ea typeface="ヒラギノ角ゴ Pro W3" charset="-128"/>
              </a:defRPr>
            </a:lvl5pPr>
            <a:lvl6pPr algn="ctr" fontAlgn="base">
              <a:spcBef>
                <a:spcPct val="20000"/>
              </a:spcBef>
              <a:spcAft>
                <a:spcPct val="0"/>
              </a:spcAft>
              <a:defRPr sz="2000">
                <a:solidFill>
                  <a:schemeClr val="tx1"/>
                </a:solidFill>
                <a:latin typeface="Arial" pitchFamily="34" charset="0"/>
                <a:ea typeface="ヒラギノ角ゴ Pro W3" charset="-128"/>
              </a:defRPr>
            </a:lvl6pPr>
            <a:lvl7pPr algn="ctr" fontAlgn="base">
              <a:spcBef>
                <a:spcPct val="20000"/>
              </a:spcBef>
              <a:spcAft>
                <a:spcPct val="0"/>
              </a:spcAft>
              <a:defRPr sz="2000">
                <a:solidFill>
                  <a:schemeClr val="tx1"/>
                </a:solidFill>
                <a:latin typeface="Arial" pitchFamily="34" charset="0"/>
                <a:ea typeface="ヒラギノ角ゴ Pro W3" charset="-128"/>
              </a:defRPr>
            </a:lvl7pPr>
            <a:lvl8pPr algn="ctr" fontAlgn="base">
              <a:spcBef>
                <a:spcPct val="20000"/>
              </a:spcBef>
              <a:spcAft>
                <a:spcPct val="0"/>
              </a:spcAft>
              <a:defRPr sz="2000">
                <a:solidFill>
                  <a:schemeClr val="tx1"/>
                </a:solidFill>
                <a:latin typeface="Arial" pitchFamily="34" charset="0"/>
                <a:ea typeface="ヒラギノ角ゴ Pro W3" charset="-128"/>
              </a:defRPr>
            </a:lvl8pPr>
            <a:lvl9pPr algn="ctr" fontAlgn="base">
              <a:spcBef>
                <a:spcPct val="20000"/>
              </a:spcBef>
              <a:spcAft>
                <a:spcPct val="0"/>
              </a:spcAft>
              <a:defRPr sz="2000">
                <a:solidFill>
                  <a:schemeClr val="tx1"/>
                </a:solidFill>
                <a:latin typeface="Arial" pitchFamily="34" charset="0"/>
                <a:ea typeface="ヒラギノ角ゴ Pro W3" charset="-128"/>
              </a:defRPr>
            </a:lvl9pPr>
          </a:lstStyle>
          <a:p>
            <a:pPr eaLnBrk="1" hangingPunct="1"/>
            <a:endParaRPr lang="nl-NL" altLang="nl-NL" b="0"/>
          </a:p>
        </p:txBody>
      </p:sp>
      <p:sp>
        <p:nvSpPr>
          <p:cNvPr id="4108" name="Rectangle 12"/>
          <p:cNvSpPr>
            <a:spLocks noGrp="1" noChangeArrowheads="1"/>
          </p:cNvSpPr>
          <p:nvPr>
            <p:ph type="body" sz="half" idx="2"/>
          </p:nvPr>
        </p:nvSpPr>
        <p:spPr>
          <a:xfrm>
            <a:off x="304800" y="6172200"/>
            <a:ext cx="8686800" cy="533400"/>
          </a:xfrm>
        </p:spPr>
        <p:txBody>
          <a:bodyPr>
            <a:normAutofit lnSpcReduction="10000"/>
          </a:bodyPr>
          <a:lstStyle/>
          <a:p>
            <a:pPr eaLnBrk="0" hangingPunct="0">
              <a:spcBef>
                <a:spcPct val="50000"/>
              </a:spcBef>
              <a:buFontTx/>
              <a:buNone/>
            </a:pPr>
            <a:r>
              <a:rPr lang="nl-NL" altLang="nl-NL" sz="1200" dirty="0" err="1" smtClean="0"/>
              <a:t>Dr</a:t>
            </a:r>
            <a:r>
              <a:rPr lang="nl-NL" altLang="nl-NL" sz="1200" dirty="0" smtClean="0"/>
              <a:t> J. Wirtz, nefroloog </a:t>
            </a:r>
            <a:r>
              <a:rPr lang="nl-NL" altLang="nl-NL" sz="1200" dirty="0"/>
              <a:t>/ </a:t>
            </a:r>
            <a:r>
              <a:rPr lang="nl-NL" altLang="nl-NL" sz="1200" dirty="0" smtClean="0"/>
              <a:t>04.11.2016</a:t>
            </a:r>
          </a:p>
          <a:p>
            <a:pPr eaLnBrk="0" hangingPunct="0">
              <a:spcBef>
                <a:spcPct val="50000"/>
              </a:spcBef>
              <a:buFontTx/>
              <a:buNone/>
            </a:pPr>
            <a:r>
              <a:rPr lang="nl-NL" altLang="nl-NL" sz="1200" dirty="0" smtClean="0"/>
              <a:t>Symposium ter gelegenheid lustrum Nierpatiëntenvereniging Roermond</a:t>
            </a:r>
            <a:r>
              <a:rPr lang="nl-NL" altLang="nl-NL" sz="1200" dirty="0"/>
              <a:t>	     	  </a:t>
            </a:r>
            <a:endParaRPr lang="en-US" altLang="nl-NL" sz="1200" dirty="0"/>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876" y="4983279"/>
            <a:ext cx="2263527" cy="1098437"/>
          </a:xfrm>
          <a:prstGeom prst="rect">
            <a:avLst/>
          </a:prstGeom>
        </p:spPr>
      </p:pic>
      <p:pic>
        <p:nvPicPr>
          <p:cNvPr id="3074" name="Picture 2" descr="P:\Downloads\Thuisdialyse-gezondenieren.nl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6668" y="2305092"/>
            <a:ext cx="2206736" cy="29423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0962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9275"/>
            <a:ext cx="9324975" cy="573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55251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Text Box 4"/>
          <p:cNvSpPr txBox="1">
            <a:spLocks noChangeArrowheads="1"/>
          </p:cNvSpPr>
          <p:nvPr/>
        </p:nvSpPr>
        <p:spPr bwMode="auto">
          <a:xfrm>
            <a:off x="609600" y="1143003"/>
            <a:ext cx="5410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nl-NL" altLang="nl-NL" b="0"/>
          </a:p>
        </p:txBody>
      </p:sp>
      <p:sp>
        <p:nvSpPr>
          <p:cNvPr id="121909" name="Rectangle 53"/>
          <p:cNvSpPr>
            <a:spLocks noChangeArrowheads="1"/>
          </p:cNvSpPr>
          <p:nvPr/>
        </p:nvSpPr>
        <p:spPr bwMode="auto">
          <a:xfrm>
            <a:off x="0" y="1189037"/>
            <a:ext cx="8382000" cy="4678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marL="609600" indent="-609600" algn="l">
              <a:spcBef>
                <a:spcPct val="20000"/>
              </a:spcBef>
              <a:buChar char="•"/>
              <a:defRPr sz="3200">
                <a:solidFill>
                  <a:schemeClr val="tx1"/>
                </a:solidFill>
                <a:latin typeface="Arial" pitchFamily="34" charset="0"/>
                <a:ea typeface="ヒラギノ角ゴ Pro W3" charset="-128"/>
              </a:defRPr>
            </a:lvl1pPr>
            <a:lvl2pPr marL="990600" indent="-533400" algn="l">
              <a:spcBef>
                <a:spcPct val="20000"/>
              </a:spcBef>
              <a:buChar char="–"/>
              <a:defRPr sz="2800">
                <a:solidFill>
                  <a:schemeClr val="tx1"/>
                </a:solidFill>
                <a:latin typeface="Arial" pitchFamily="34" charset="0"/>
                <a:ea typeface="ヒラギノ角ゴ Pro W3" charset="-128"/>
              </a:defRPr>
            </a:lvl2pPr>
            <a:lvl3pPr marL="1371600" indent="-457200" algn="l">
              <a:spcBef>
                <a:spcPct val="20000"/>
              </a:spcBef>
              <a:buChar char="•"/>
              <a:defRPr sz="2400">
                <a:solidFill>
                  <a:schemeClr val="tx1"/>
                </a:solidFill>
                <a:latin typeface="Arial" pitchFamily="34" charset="0"/>
                <a:ea typeface="ヒラギノ角ゴ Pro W3" charset="-128"/>
              </a:defRPr>
            </a:lvl3pPr>
            <a:lvl4pPr marL="1752600" indent="-381000" algn="l">
              <a:spcBef>
                <a:spcPct val="20000"/>
              </a:spcBef>
              <a:buChar char="–"/>
              <a:defRPr sz="2000">
                <a:solidFill>
                  <a:schemeClr val="tx1"/>
                </a:solidFill>
                <a:latin typeface="Arial" pitchFamily="34" charset="0"/>
                <a:ea typeface="ヒラギノ角ゴ Pro W3" charset="-128"/>
              </a:defRPr>
            </a:lvl4pPr>
            <a:lvl5pPr marL="2209800" indent="-381000" algn="l">
              <a:spcBef>
                <a:spcPct val="20000"/>
              </a:spcBef>
              <a:buChar char="»"/>
              <a:defRPr sz="2000">
                <a:solidFill>
                  <a:schemeClr val="tx1"/>
                </a:solidFill>
                <a:latin typeface="Arial" pitchFamily="34" charset="0"/>
                <a:ea typeface="ヒラギノ角ゴ Pro W3" charset="-128"/>
              </a:defRPr>
            </a:lvl5pPr>
            <a:lvl6pPr marL="2667000" indent="-381000" fontAlgn="base">
              <a:spcBef>
                <a:spcPct val="20000"/>
              </a:spcBef>
              <a:spcAft>
                <a:spcPct val="0"/>
              </a:spcAft>
              <a:buChar char="»"/>
              <a:defRPr sz="2000">
                <a:solidFill>
                  <a:schemeClr val="tx1"/>
                </a:solidFill>
                <a:latin typeface="Arial" pitchFamily="34" charset="0"/>
                <a:ea typeface="ヒラギノ角ゴ Pro W3" charset="-128"/>
              </a:defRPr>
            </a:lvl6pPr>
            <a:lvl7pPr marL="3124200" indent="-381000" fontAlgn="base">
              <a:spcBef>
                <a:spcPct val="20000"/>
              </a:spcBef>
              <a:spcAft>
                <a:spcPct val="0"/>
              </a:spcAft>
              <a:buChar char="»"/>
              <a:defRPr sz="2000">
                <a:solidFill>
                  <a:schemeClr val="tx1"/>
                </a:solidFill>
                <a:latin typeface="Arial" pitchFamily="34" charset="0"/>
                <a:ea typeface="ヒラギノ角ゴ Pro W3" charset="-128"/>
              </a:defRPr>
            </a:lvl7pPr>
            <a:lvl8pPr marL="3581400" indent="-381000" fontAlgn="base">
              <a:spcBef>
                <a:spcPct val="20000"/>
              </a:spcBef>
              <a:spcAft>
                <a:spcPct val="0"/>
              </a:spcAft>
              <a:buChar char="»"/>
              <a:defRPr sz="2000">
                <a:solidFill>
                  <a:schemeClr val="tx1"/>
                </a:solidFill>
                <a:latin typeface="Arial" pitchFamily="34" charset="0"/>
                <a:ea typeface="ヒラギノ角ゴ Pro W3" charset="-128"/>
              </a:defRPr>
            </a:lvl8pPr>
            <a:lvl9pPr marL="4038600" indent="-381000" fontAlgn="base">
              <a:spcBef>
                <a:spcPct val="20000"/>
              </a:spcBef>
              <a:spcAft>
                <a:spcPct val="0"/>
              </a:spcAft>
              <a:buChar char="»"/>
              <a:defRPr sz="2000">
                <a:solidFill>
                  <a:schemeClr val="tx1"/>
                </a:solidFill>
                <a:latin typeface="Arial" pitchFamily="34" charset="0"/>
                <a:ea typeface="ヒラギノ角ゴ Pro W3" charset="-128"/>
              </a:defRPr>
            </a:lvl9pPr>
          </a:lstStyle>
          <a:p>
            <a:pPr eaLnBrk="1" hangingPunct="1">
              <a:buFontTx/>
              <a:buNone/>
            </a:pPr>
            <a:endParaRPr lang="en-US" altLang="nl-NL" sz="800" b="0"/>
          </a:p>
          <a:p>
            <a:pPr lvl="2" eaLnBrk="1" hangingPunct="1">
              <a:buFontTx/>
              <a:buNone/>
            </a:pPr>
            <a:endParaRPr lang="en-US" altLang="nl-NL" b="0"/>
          </a:p>
          <a:p>
            <a:pPr lvl="2" eaLnBrk="1" hangingPunct="1">
              <a:buFontTx/>
              <a:buNone/>
            </a:pPr>
            <a:endParaRPr lang="en-US" altLang="nl-NL" b="0"/>
          </a:p>
          <a:p>
            <a:pPr lvl="1" eaLnBrk="1" hangingPunct="1">
              <a:buFontTx/>
              <a:buNone/>
            </a:pPr>
            <a:endParaRPr lang="en-US" altLang="nl-NL" sz="2400" b="0"/>
          </a:p>
          <a:p>
            <a:pPr lvl="1" eaLnBrk="1" hangingPunct="1">
              <a:buFontTx/>
              <a:buNone/>
            </a:pPr>
            <a:r>
              <a:rPr lang="en-US" altLang="nl-NL" sz="2400" b="0">
                <a:solidFill>
                  <a:srgbClr val="00B0F0"/>
                </a:solidFill>
              </a:rPr>
              <a:t> </a:t>
            </a:r>
            <a:endParaRPr lang="en-US" altLang="nl-NL" sz="900" b="0"/>
          </a:p>
        </p:txBody>
      </p:sp>
      <p:sp>
        <p:nvSpPr>
          <p:cNvPr id="121916" name="Rectangle 60"/>
          <p:cNvSpPr>
            <a:spLocks noChangeArrowheads="1"/>
          </p:cNvSpPr>
          <p:nvPr/>
        </p:nvSpPr>
        <p:spPr bwMode="auto">
          <a:xfrm>
            <a:off x="0" y="1143000"/>
            <a:ext cx="381000" cy="4572000"/>
          </a:xfrm>
          <a:prstGeom prst="rect">
            <a:avLst/>
          </a:prstGeom>
          <a:solidFill>
            <a:srgbClr val="0879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21921" name="Rectangle 1027"/>
          <p:cNvSpPr>
            <a:spLocks noChangeArrowheads="1"/>
          </p:cNvSpPr>
          <p:nvPr/>
        </p:nvSpPr>
        <p:spPr bwMode="auto">
          <a:xfrm>
            <a:off x="762001" y="1143003"/>
            <a:ext cx="7815263" cy="470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buChar char="•"/>
              <a:defRPr sz="3200">
                <a:solidFill>
                  <a:schemeClr val="tx1"/>
                </a:solidFill>
                <a:latin typeface="Arial" pitchFamily="34" charset="0"/>
                <a:ea typeface="ヒラギノ角ゴ Pro W3" charset="-128"/>
              </a:defRPr>
            </a:lvl1pPr>
            <a:lvl2pPr marL="742950" indent="-285750" algn="l">
              <a:spcBef>
                <a:spcPct val="20000"/>
              </a:spcBef>
              <a:buChar char="–"/>
              <a:defRPr sz="2800">
                <a:solidFill>
                  <a:schemeClr val="tx1"/>
                </a:solidFill>
                <a:latin typeface="Arial" pitchFamily="34" charset="0"/>
                <a:ea typeface="ヒラギノ角ゴ Pro W3" charset="-128"/>
              </a:defRPr>
            </a:lvl2pPr>
            <a:lvl3pPr marL="1143000" indent="-228600" algn="l">
              <a:spcBef>
                <a:spcPct val="20000"/>
              </a:spcBef>
              <a:buChar char="•"/>
              <a:defRPr sz="2400">
                <a:solidFill>
                  <a:schemeClr val="tx1"/>
                </a:solidFill>
                <a:latin typeface="Arial" pitchFamily="34" charset="0"/>
                <a:ea typeface="ヒラギノ角ゴ Pro W3" charset="-128"/>
              </a:defRPr>
            </a:lvl3pPr>
            <a:lvl4pPr marL="1600200" indent="-228600" algn="l">
              <a:spcBef>
                <a:spcPct val="20000"/>
              </a:spcBef>
              <a:buChar char="–"/>
              <a:defRPr sz="2000">
                <a:solidFill>
                  <a:schemeClr val="tx1"/>
                </a:solidFill>
                <a:latin typeface="Arial" pitchFamily="34" charset="0"/>
                <a:ea typeface="ヒラギノ角ゴ Pro W3" charset="-128"/>
              </a:defRPr>
            </a:lvl4pPr>
            <a:lvl5pPr marL="2057400" indent="-228600" algn="l">
              <a:spcBef>
                <a:spcPct val="20000"/>
              </a:spcBef>
              <a:buChar char="»"/>
              <a:defRPr sz="2000">
                <a:solidFill>
                  <a:schemeClr val="tx1"/>
                </a:solidFill>
                <a:latin typeface="Arial" pitchFamily="34" charset="0"/>
                <a:ea typeface="ヒラギノ角ゴ Pro W3" charset="-128"/>
              </a:defRPr>
            </a:lvl5pPr>
            <a:lvl6pPr marL="2514600" indent="-228600" fontAlgn="base">
              <a:spcBef>
                <a:spcPct val="20000"/>
              </a:spcBef>
              <a:spcAft>
                <a:spcPct val="0"/>
              </a:spcAft>
              <a:buChar char="»"/>
              <a:defRPr sz="2000">
                <a:solidFill>
                  <a:schemeClr val="tx1"/>
                </a:solidFill>
                <a:latin typeface="Arial" pitchFamily="34" charset="0"/>
                <a:ea typeface="ヒラギノ角ゴ Pro W3" charset="-128"/>
              </a:defRPr>
            </a:lvl6pPr>
            <a:lvl7pPr marL="2971800" indent="-228600" fontAlgn="base">
              <a:spcBef>
                <a:spcPct val="20000"/>
              </a:spcBef>
              <a:spcAft>
                <a:spcPct val="0"/>
              </a:spcAft>
              <a:buChar char="»"/>
              <a:defRPr sz="2000">
                <a:solidFill>
                  <a:schemeClr val="tx1"/>
                </a:solidFill>
                <a:latin typeface="Arial" pitchFamily="34" charset="0"/>
                <a:ea typeface="ヒラギノ角ゴ Pro W3" charset="-128"/>
              </a:defRPr>
            </a:lvl7pPr>
            <a:lvl8pPr marL="3429000" indent="-228600" fontAlgn="base">
              <a:spcBef>
                <a:spcPct val="20000"/>
              </a:spcBef>
              <a:spcAft>
                <a:spcPct val="0"/>
              </a:spcAft>
              <a:buChar char="»"/>
              <a:defRPr sz="2000">
                <a:solidFill>
                  <a:schemeClr val="tx1"/>
                </a:solidFill>
                <a:latin typeface="Arial" pitchFamily="34" charset="0"/>
                <a:ea typeface="ヒラギノ角ゴ Pro W3" charset="-128"/>
              </a:defRPr>
            </a:lvl8pPr>
            <a:lvl9pPr marL="3886200" indent="-228600" fontAlgn="base">
              <a:spcBef>
                <a:spcPct val="20000"/>
              </a:spcBef>
              <a:spcAft>
                <a:spcPct val="0"/>
              </a:spcAft>
              <a:buChar char="»"/>
              <a:defRPr sz="2000">
                <a:solidFill>
                  <a:schemeClr val="tx1"/>
                </a:solidFill>
                <a:latin typeface="Arial" pitchFamily="34" charset="0"/>
                <a:ea typeface="ヒラギノ角ゴ Pro W3" charset="-128"/>
              </a:defRPr>
            </a:lvl9pPr>
          </a:lstStyle>
          <a:p>
            <a:pPr lvl="1" eaLnBrk="1" hangingPunct="1">
              <a:lnSpc>
                <a:spcPct val="90000"/>
              </a:lnSpc>
              <a:buFontTx/>
              <a:buNone/>
            </a:pPr>
            <a:endParaRPr lang="nl-NL" altLang="nl-NL" sz="2400" b="0"/>
          </a:p>
        </p:txBody>
      </p:sp>
      <p:sp>
        <p:nvSpPr>
          <p:cNvPr id="121922" name="Text Box 66"/>
          <p:cNvSpPr txBox="1">
            <a:spLocks noChangeArrowheads="1"/>
          </p:cNvSpPr>
          <p:nvPr/>
        </p:nvSpPr>
        <p:spPr bwMode="auto">
          <a:xfrm>
            <a:off x="762002" y="5637246"/>
            <a:ext cx="58496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endParaRPr lang="nl-NL" altLang="nl-NL" b="0"/>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7842" y="5588815"/>
            <a:ext cx="1772591" cy="851804"/>
          </a:xfrm>
          <a:prstGeom prst="rect">
            <a:avLst/>
          </a:prstGeom>
        </p:spPr>
      </p:pic>
      <p:sp>
        <p:nvSpPr>
          <p:cNvPr id="6" name="Titel 5"/>
          <p:cNvSpPr>
            <a:spLocks noGrp="1"/>
          </p:cNvSpPr>
          <p:nvPr>
            <p:ph type="title"/>
          </p:nvPr>
        </p:nvSpPr>
        <p:spPr/>
        <p:txBody>
          <a:bodyPr/>
          <a:lstStyle/>
          <a:p>
            <a:r>
              <a:rPr lang="nl-NL" dirty="0" smtClean="0"/>
              <a:t>En dan ben je nierpatiënt….</a:t>
            </a:r>
            <a:endParaRPr lang="nl-NL" dirty="0"/>
          </a:p>
        </p:txBody>
      </p:sp>
      <p:pic>
        <p:nvPicPr>
          <p:cNvPr id="4098" name="Picture 2" descr="Afbeeldingsresultaat voor kidney pati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3" y="1700808"/>
            <a:ext cx="2990291" cy="39364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Afbeelding 13" descr="Untitled 9.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7985" y="1457310"/>
            <a:ext cx="1667553" cy="19202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Afbeelding 6" descr="Untitled 7.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27985" y="3809814"/>
            <a:ext cx="1550368" cy="22000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Afbeeldingsresultaat voor niertransplantati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7022" y="1573889"/>
            <a:ext cx="1833410" cy="13750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2" name="Picture 6" descr="Afbeeldingsresultaat voor conservatieve behandeling bij nierschad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1029" y="3669027"/>
            <a:ext cx="1862181" cy="14135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25502801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5576" y="2852936"/>
            <a:ext cx="6523112" cy="768085"/>
          </a:xfrm>
        </p:spPr>
        <p:txBody>
          <a:bodyPr>
            <a:normAutofit/>
          </a:bodyPr>
          <a:lstStyle/>
          <a:p>
            <a:r>
              <a:rPr lang="nl-NL" dirty="0" smtClean="0"/>
              <a:t>Centrum Dialyse</a:t>
            </a:r>
            <a:endParaRPr lang="nl-NL" dirty="0"/>
          </a:p>
        </p:txBody>
      </p:sp>
      <p:sp>
        <p:nvSpPr>
          <p:cNvPr id="4" name="Tijdelijke aanduiding voor tekst 3"/>
          <p:cNvSpPr>
            <a:spLocks noGrp="1"/>
          </p:cNvSpPr>
          <p:nvPr>
            <p:ph type="body" sz="half" idx="2"/>
          </p:nvPr>
        </p:nvSpPr>
        <p:spPr>
          <a:xfrm>
            <a:off x="755576" y="4773150"/>
            <a:ext cx="6494512" cy="1920213"/>
          </a:xfrm>
        </p:spPr>
        <p:txBody>
          <a:bodyPr>
            <a:normAutofit/>
          </a:bodyPr>
          <a:lstStyle/>
          <a:p>
            <a:r>
              <a:rPr lang="nl-NL" dirty="0" smtClean="0"/>
              <a:t>2016 NL: 16000 patiënten met nierfunctie vervangende behandeling. </a:t>
            </a:r>
          </a:p>
          <a:p>
            <a:pPr marL="285750" indent="-285750">
              <a:buFont typeface="Arial" panose="020B0604020202020204" pitchFamily="34" charset="0"/>
              <a:buChar char="•"/>
            </a:pPr>
            <a:r>
              <a:rPr lang="nl-NL" dirty="0" smtClean="0"/>
              <a:t>60% niertransplantatie</a:t>
            </a:r>
          </a:p>
          <a:p>
            <a:pPr marL="285750" indent="-285750">
              <a:buFont typeface="Arial" panose="020B0604020202020204" pitchFamily="34" charset="0"/>
              <a:buChar char="•"/>
            </a:pPr>
            <a:r>
              <a:rPr lang="nl-NL" dirty="0" smtClean="0"/>
              <a:t>40% dialyse</a:t>
            </a:r>
          </a:p>
          <a:p>
            <a:pPr marL="742950" lvl="1" indent="-285750">
              <a:buFont typeface="Arial" panose="020B0604020202020204" pitchFamily="34" charset="0"/>
              <a:buChar char="•"/>
            </a:pPr>
            <a:r>
              <a:rPr lang="nl-NL" sz="1000" dirty="0" smtClean="0"/>
              <a:t>83% centrum dialyse</a:t>
            </a:r>
          </a:p>
          <a:p>
            <a:pPr marL="742950" lvl="1" indent="-285750">
              <a:buFont typeface="Arial" panose="020B0604020202020204" pitchFamily="34" charset="0"/>
              <a:buChar char="•"/>
            </a:pPr>
            <a:r>
              <a:rPr lang="nl-NL" sz="1000" dirty="0" smtClean="0"/>
              <a:t>13% peritoneaal dialyse</a:t>
            </a:r>
          </a:p>
          <a:p>
            <a:pPr marL="742950" lvl="1" indent="-285750">
              <a:buFont typeface="Arial" panose="020B0604020202020204" pitchFamily="34" charset="0"/>
              <a:buChar char="•"/>
            </a:pPr>
            <a:r>
              <a:rPr lang="nl-NL" sz="1000" dirty="0" smtClean="0"/>
              <a:t>4% thuisdialyse</a:t>
            </a:r>
            <a:endParaRPr lang="nl-NL" sz="1000" dirty="0"/>
          </a:p>
        </p:txBody>
      </p:sp>
      <p:pic>
        <p:nvPicPr>
          <p:cNvPr id="5123" name="Picture 3" descr="P:\Downloads\art_zorghotel zijk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60649"/>
            <a:ext cx="3138372" cy="21508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6" name="Picture 6" descr="P:\Downloads\001_RBIAdam-image-ZVS14361I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1336063"/>
            <a:ext cx="1920213" cy="19202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7" name="Picture 7" descr="C:\Users\natasja.bonaparte\AppData\Local\Microsoft\Windows\Temporary Internet Files\Content.Outlook\7YQ89GS1\FullSizeRend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2114114"/>
            <a:ext cx="1584176" cy="22082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 name="Afbeelding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7842" y="5588815"/>
            <a:ext cx="1772591" cy="851804"/>
          </a:xfrm>
          <a:prstGeom prst="rect">
            <a:avLst/>
          </a:prstGeom>
        </p:spPr>
      </p:pic>
      <p:sp>
        <p:nvSpPr>
          <p:cNvPr id="13" name="Rectangle 60"/>
          <p:cNvSpPr>
            <a:spLocks noChangeArrowheads="1"/>
          </p:cNvSpPr>
          <p:nvPr/>
        </p:nvSpPr>
        <p:spPr bwMode="auto">
          <a:xfrm>
            <a:off x="0" y="1143000"/>
            <a:ext cx="381000" cy="4572000"/>
          </a:xfrm>
          <a:prstGeom prst="rect">
            <a:avLst/>
          </a:prstGeom>
          <a:solidFill>
            <a:srgbClr val="0879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pic>
        <p:nvPicPr>
          <p:cNvPr id="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44678" y="3196505"/>
            <a:ext cx="1807172" cy="19787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559362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Voordeel Centrum Dialyse</a:t>
            </a:r>
            <a:endParaRPr lang="nl-NL" dirty="0"/>
          </a:p>
        </p:txBody>
      </p:sp>
      <p:sp>
        <p:nvSpPr>
          <p:cNvPr id="3" name="Tijdelijke aanduiding voor inhoud 2"/>
          <p:cNvSpPr>
            <a:spLocks noGrp="1"/>
          </p:cNvSpPr>
          <p:nvPr>
            <p:ph idx="1"/>
          </p:nvPr>
        </p:nvSpPr>
        <p:spPr>
          <a:xfrm>
            <a:off x="457200" y="2084850"/>
            <a:ext cx="8229600" cy="4041313"/>
          </a:xfrm>
        </p:spPr>
        <p:txBody>
          <a:bodyPr/>
          <a:lstStyle/>
          <a:p>
            <a:r>
              <a:rPr lang="nl-NL" dirty="0" smtClean="0"/>
              <a:t>Opvang bij calamiteiten</a:t>
            </a:r>
          </a:p>
          <a:p>
            <a:r>
              <a:rPr lang="nl-NL" dirty="0" smtClean="0"/>
              <a:t>Professionals beschikbaar</a:t>
            </a:r>
          </a:p>
          <a:p>
            <a:r>
              <a:rPr lang="nl-NL" dirty="0" smtClean="0"/>
              <a:t>Het “wordt voor je geregeld”</a:t>
            </a:r>
          </a:p>
          <a:p>
            <a:r>
              <a:rPr lang="nl-NL" dirty="0" smtClean="0"/>
              <a:t>Sociale contacten</a:t>
            </a:r>
          </a:p>
          <a:p>
            <a:endParaRPr lang="nl-NL"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7842" y="5588815"/>
            <a:ext cx="1772591" cy="851804"/>
          </a:xfrm>
          <a:prstGeom prst="rect">
            <a:avLst/>
          </a:prstGeom>
        </p:spPr>
      </p:pic>
      <p:sp>
        <p:nvSpPr>
          <p:cNvPr id="5" name="Rectangle 60"/>
          <p:cNvSpPr>
            <a:spLocks noChangeArrowheads="1"/>
          </p:cNvSpPr>
          <p:nvPr/>
        </p:nvSpPr>
        <p:spPr bwMode="auto">
          <a:xfrm>
            <a:off x="0" y="1143000"/>
            <a:ext cx="381000" cy="4572000"/>
          </a:xfrm>
          <a:prstGeom prst="rect">
            <a:avLst/>
          </a:prstGeom>
          <a:solidFill>
            <a:srgbClr val="0879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1899952"/>
            <a:ext cx="2246618" cy="30580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618354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Beperkingen Centrum Dialyse</a:t>
            </a:r>
            <a:endParaRPr lang="nl-NL" dirty="0"/>
          </a:p>
        </p:txBody>
      </p:sp>
      <p:sp>
        <p:nvSpPr>
          <p:cNvPr id="3" name="Tijdelijke aanduiding voor inhoud 2"/>
          <p:cNvSpPr>
            <a:spLocks noGrp="1"/>
          </p:cNvSpPr>
          <p:nvPr>
            <p:ph idx="1"/>
          </p:nvPr>
        </p:nvSpPr>
        <p:spPr>
          <a:xfrm>
            <a:off x="457200" y="1988839"/>
            <a:ext cx="8229600" cy="4137324"/>
          </a:xfrm>
        </p:spPr>
        <p:txBody>
          <a:bodyPr/>
          <a:lstStyle/>
          <a:p>
            <a:r>
              <a:rPr lang="nl-NL" dirty="0" smtClean="0"/>
              <a:t>Afhankelijkheid</a:t>
            </a:r>
          </a:p>
          <a:p>
            <a:r>
              <a:rPr lang="nl-NL" dirty="0" smtClean="0"/>
              <a:t>Tijdrovend (wachten op aan- afsluiten en taxi)</a:t>
            </a:r>
          </a:p>
          <a:p>
            <a:r>
              <a:rPr lang="nl-NL" dirty="0" smtClean="0"/>
              <a:t>Beperkte flexibiliteit</a:t>
            </a:r>
          </a:p>
          <a:p>
            <a:r>
              <a:rPr lang="nl-NL" dirty="0" smtClean="0"/>
              <a:t>Confrontatie met ziekte</a:t>
            </a:r>
            <a:endParaRPr lang="nl-NL"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7842" y="5588815"/>
            <a:ext cx="1772591" cy="851804"/>
          </a:xfrm>
          <a:prstGeom prst="rect">
            <a:avLst/>
          </a:prstGeom>
        </p:spPr>
      </p:pic>
      <p:sp>
        <p:nvSpPr>
          <p:cNvPr id="5" name="Rectangle 60"/>
          <p:cNvSpPr>
            <a:spLocks noChangeArrowheads="1"/>
          </p:cNvSpPr>
          <p:nvPr/>
        </p:nvSpPr>
        <p:spPr bwMode="auto">
          <a:xfrm>
            <a:off x="0" y="1143000"/>
            <a:ext cx="381000" cy="4572000"/>
          </a:xfrm>
          <a:prstGeom prst="rect">
            <a:avLst/>
          </a:prstGeom>
          <a:solidFill>
            <a:srgbClr val="0879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pic>
        <p:nvPicPr>
          <p:cNvPr id="6" name="Picture 2" descr="zorg voor meer tij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2460" y="3717032"/>
            <a:ext cx="2341676" cy="15611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5489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Thuisdialyse</a:t>
            </a:r>
            <a:endParaRPr lang="nl-NL" dirty="0"/>
          </a:p>
        </p:txBody>
      </p:sp>
      <p:pic>
        <p:nvPicPr>
          <p:cNvPr id="6146" name="Picture 2" descr="P:\Downloads\Mooie-kastelen-achtergronden-hd-kasteel-wallpapers-afbeelding-foto-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9" y="1555744"/>
            <a:ext cx="3426153" cy="28551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7" name="Picture 3" descr="P:\Downloads\Harp_uitgelich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8874" y="1555744"/>
            <a:ext cx="3802937" cy="28551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P:\Downloads\CAP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9" y="4075505"/>
            <a:ext cx="1087835" cy="172819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6149" name="Picture 5" descr="P:\Downloads\image0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8064" y="4248329"/>
            <a:ext cx="1256044" cy="155536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8" name="Afbeelding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14958" y="5719930"/>
            <a:ext cx="1772591" cy="851804"/>
          </a:xfrm>
          <a:prstGeom prst="rect">
            <a:avLst/>
          </a:prstGeom>
        </p:spPr>
      </p:pic>
      <p:sp>
        <p:nvSpPr>
          <p:cNvPr id="9" name="Rectangle 60"/>
          <p:cNvSpPr>
            <a:spLocks noChangeArrowheads="1"/>
          </p:cNvSpPr>
          <p:nvPr/>
        </p:nvSpPr>
        <p:spPr bwMode="auto">
          <a:xfrm>
            <a:off x="0" y="1143000"/>
            <a:ext cx="381000" cy="4572000"/>
          </a:xfrm>
          <a:prstGeom prst="rect">
            <a:avLst/>
          </a:prstGeom>
          <a:solidFill>
            <a:srgbClr val="0879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Tree>
    <p:extLst>
      <p:ext uri="{BB962C8B-B14F-4D97-AF65-F5344CB8AC3E}">
        <p14:creationId xmlns:p14="http://schemas.microsoft.com/office/powerpoint/2010/main" val="9872487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P:\Downloads\ict-uit-de-kra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6790" y="4302024"/>
            <a:ext cx="965275" cy="11997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7" name="Picture 5" descr="P:\Downloads\groene-stroo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1213" y="5349214"/>
            <a:ext cx="972828" cy="8616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nl-NL" dirty="0" smtClean="0"/>
              <a:t>Thuishaemodialyse</a:t>
            </a:r>
            <a:endParaRPr lang="nl-NL" dirty="0"/>
          </a:p>
        </p:txBody>
      </p:sp>
      <p:sp>
        <p:nvSpPr>
          <p:cNvPr id="3" name="Tijdelijke aanduiding voor inhoud 2"/>
          <p:cNvSpPr>
            <a:spLocks noGrp="1"/>
          </p:cNvSpPr>
          <p:nvPr>
            <p:ph idx="1"/>
          </p:nvPr>
        </p:nvSpPr>
        <p:spPr/>
        <p:txBody>
          <a:bodyPr/>
          <a:lstStyle/>
          <a:p>
            <a:r>
              <a:rPr lang="nl-NL" dirty="0" smtClean="0"/>
              <a:t>Wat hebt u nodig?</a:t>
            </a:r>
          </a:p>
          <a:p>
            <a:pPr lvl="1"/>
            <a:r>
              <a:rPr lang="nl-NL" dirty="0" smtClean="0"/>
              <a:t>(Schone)ruimte</a:t>
            </a:r>
          </a:p>
          <a:p>
            <a:pPr lvl="1"/>
            <a:r>
              <a:rPr lang="nl-NL" dirty="0" smtClean="0"/>
              <a:t>Dialysemachine/stoel/tafeltje</a:t>
            </a:r>
          </a:p>
          <a:p>
            <a:pPr lvl="1"/>
            <a:r>
              <a:rPr lang="nl-NL" dirty="0" smtClean="0"/>
              <a:t>Waterontharder</a:t>
            </a:r>
          </a:p>
          <a:p>
            <a:pPr lvl="1"/>
            <a:r>
              <a:rPr lang="nl-NL" dirty="0" smtClean="0"/>
              <a:t>RO machine</a:t>
            </a:r>
          </a:p>
          <a:p>
            <a:pPr lvl="1"/>
            <a:r>
              <a:rPr lang="nl-NL" dirty="0" smtClean="0"/>
              <a:t>Water en stroom</a:t>
            </a:r>
          </a:p>
          <a:p>
            <a:pPr lvl="1"/>
            <a:endParaRPr lang="nl-NL" dirty="0" smtClean="0"/>
          </a:p>
          <a:p>
            <a:pPr lvl="1"/>
            <a:endParaRPr lang="nl-NL" dirty="0"/>
          </a:p>
        </p:txBody>
      </p:sp>
      <p:pic>
        <p:nvPicPr>
          <p:cNvPr id="8194" name="Picture 2" descr="P:\Downloads\AK_96_Product_240x3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0392" y="4286891"/>
            <a:ext cx="972828" cy="205374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P:\Downloads\Electric-Dialysis-Cha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265" y="508090"/>
            <a:ext cx="1580285" cy="21070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4572001" y="1561613"/>
            <a:ext cx="1172041" cy="11727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pic>
        <p:nvPicPr>
          <p:cNvPr id="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1613" y="2202049"/>
            <a:ext cx="1020441" cy="10210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 name="Afbeelding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84368" y="5881771"/>
            <a:ext cx="1772591" cy="851804"/>
          </a:xfrm>
          <a:prstGeom prst="rect">
            <a:avLst/>
          </a:prstGeom>
        </p:spPr>
      </p:pic>
      <p:sp>
        <p:nvSpPr>
          <p:cNvPr id="11" name="Rectangle 60"/>
          <p:cNvSpPr>
            <a:spLocks noChangeArrowheads="1"/>
          </p:cNvSpPr>
          <p:nvPr/>
        </p:nvSpPr>
        <p:spPr bwMode="auto">
          <a:xfrm>
            <a:off x="0" y="1143000"/>
            <a:ext cx="381000" cy="4572000"/>
          </a:xfrm>
          <a:prstGeom prst="rect">
            <a:avLst/>
          </a:prstGeom>
          <a:solidFill>
            <a:srgbClr val="0879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pic>
        <p:nvPicPr>
          <p:cNvPr id="12"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44208" y="2898289"/>
            <a:ext cx="1907884" cy="13424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280271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Waarom thuisdialyse…</a:t>
            </a:r>
            <a:endParaRPr lang="nl-NL" dirty="0"/>
          </a:p>
        </p:txBody>
      </p:sp>
      <p:sp>
        <p:nvSpPr>
          <p:cNvPr id="3" name="Tijdelijke aanduiding voor inhoud 2"/>
          <p:cNvSpPr>
            <a:spLocks noGrp="1"/>
          </p:cNvSpPr>
          <p:nvPr>
            <p:ph idx="1"/>
          </p:nvPr>
        </p:nvSpPr>
        <p:spPr>
          <a:xfrm>
            <a:off x="457200" y="1796818"/>
            <a:ext cx="8229600" cy="4329345"/>
          </a:xfrm>
        </p:spPr>
        <p:txBody>
          <a:bodyPr/>
          <a:lstStyle/>
          <a:p>
            <a:r>
              <a:rPr lang="nl-NL" dirty="0" smtClean="0"/>
              <a:t>Aanvankelijk capaciteit- en kostenaspect</a:t>
            </a:r>
          </a:p>
          <a:p>
            <a:pPr lvl="1"/>
            <a:r>
              <a:rPr lang="nl-NL" dirty="0" smtClean="0"/>
              <a:t>6500 dialyse patiënten</a:t>
            </a:r>
          </a:p>
          <a:p>
            <a:pPr lvl="2"/>
            <a:r>
              <a:rPr lang="nl-NL" dirty="0" smtClean="0"/>
              <a:t>5350 centrum HD patiënten à € 90.000/jaar</a:t>
            </a:r>
          </a:p>
          <a:p>
            <a:pPr lvl="2"/>
            <a:r>
              <a:rPr lang="nl-NL" dirty="0" smtClean="0"/>
              <a:t>900 PD patiënten </a:t>
            </a:r>
            <a:r>
              <a:rPr lang="nl-NL" dirty="0"/>
              <a:t>à € </a:t>
            </a:r>
            <a:r>
              <a:rPr lang="nl-NL" dirty="0" smtClean="0"/>
              <a:t>65.000/jaar</a:t>
            </a:r>
          </a:p>
          <a:p>
            <a:pPr lvl="2"/>
            <a:r>
              <a:rPr lang="nl-NL" dirty="0" smtClean="0"/>
              <a:t>250 thuis HD patiënten à € 70.000/jaar</a:t>
            </a:r>
          </a:p>
          <a:p>
            <a:pPr lvl="2"/>
            <a:endParaRPr lang="nl-NL" dirty="0"/>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7842" y="5588815"/>
            <a:ext cx="1772591" cy="851804"/>
          </a:xfrm>
          <a:prstGeom prst="rect">
            <a:avLst/>
          </a:prstGeom>
        </p:spPr>
      </p:pic>
      <p:sp>
        <p:nvSpPr>
          <p:cNvPr id="6" name="Rectangle 60"/>
          <p:cNvSpPr>
            <a:spLocks noChangeArrowheads="1"/>
          </p:cNvSpPr>
          <p:nvPr/>
        </p:nvSpPr>
        <p:spPr bwMode="auto">
          <a:xfrm>
            <a:off x="0" y="1143000"/>
            <a:ext cx="381000" cy="4572000"/>
          </a:xfrm>
          <a:prstGeom prst="rect">
            <a:avLst/>
          </a:prstGeom>
          <a:solidFill>
            <a:srgbClr val="0879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Tree>
    <p:extLst>
      <p:ext uri="{BB962C8B-B14F-4D97-AF65-F5344CB8AC3E}">
        <p14:creationId xmlns:p14="http://schemas.microsoft.com/office/powerpoint/2010/main" val="16381288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210" y="1784895"/>
            <a:ext cx="7416824" cy="4765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3"/>
          <p:cNvSpPr>
            <a:spLocks noGrp="1"/>
          </p:cNvSpPr>
          <p:nvPr>
            <p:ph type="title"/>
          </p:nvPr>
        </p:nvSpPr>
        <p:spPr/>
        <p:txBody>
          <a:bodyPr>
            <a:normAutofit/>
          </a:bodyPr>
          <a:lstStyle/>
          <a:p>
            <a:r>
              <a:rPr lang="nl-NL" dirty="0" smtClean="0"/>
              <a:t>Aantal thuishaemodialysepatiënten</a:t>
            </a:r>
            <a:endParaRPr lang="nl-NL" dirty="0"/>
          </a:p>
        </p:txBody>
      </p:sp>
      <p:sp>
        <p:nvSpPr>
          <p:cNvPr id="5" name="Rechthoek 4"/>
          <p:cNvSpPr/>
          <p:nvPr/>
        </p:nvSpPr>
        <p:spPr>
          <a:xfrm>
            <a:off x="6300192" y="3675221"/>
            <a:ext cx="1008112" cy="369332"/>
          </a:xfrm>
          <a:prstGeom prst="rect">
            <a:avLst/>
          </a:prstGeom>
        </p:spPr>
        <p:txBody>
          <a:bodyPr wrap="square">
            <a:spAutoFit/>
          </a:bodyPr>
          <a:lstStyle/>
          <a:p>
            <a:r>
              <a:rPr lang="nl-NL" b="1" dirty="0"/>
              <a:t>248</a:t>
            </a:r>
            <a:endParaRPr lang="nl-NL" dirty="0"/>
          </a:p>
        </p:txBody>
      </p:sp>
      <p:sp>
        <p:nvSpPr>
          <p:cNvPr id="7" name="Rechthoek 6"/>
          <p:cNvSpPr/>
          <p:nvPr/>
        </p:nvSpPr>
        <p:spPr>
          <a:xfrm rot="10800000" flipV="1">
            <a:off x="1403648" y="5398857"/>
            <a:ext cx="720080" cy="261610"/>
          </a:xfrm>
          <a:prstGeom prst="rect">
            <a:avLst/>
          </a:prstGeom>
        </p:spPr>
        <p:txBody>
          <a:bodyPr wrap="square">
            <a:spAutoFit/>
          </a:bodyPr>
          <a:lstStyle/>
          <a:p>
            <a:r>
              <a:rPr lang="nl-NL" sz="1100" b="1" dirty="0"/>
              <a:t>2000</a:t>
            </a:r>
            <a:endParaRPr lang="nl-NL" sz="1100" dirty="0"/>
          </a:p>
        </p:txBody>
      </p:sp>
      <p:sp>
        <p:nvSpPr>
          <p:cNvPr id="8" name="Rechthoek 7"/>
          <p:cNvSpPr/>
          <p:nvPr/>
        </p:nvSpPr>
        <p:spPr>
          <a:xfrm>
            <a:off x="6156176" y="5355256"/>
            <a:ext cx="936104" cy="261610"/>
          </a:xfrm>
          <a:prstGeom prst="rect">
            <a:avLst/>
          </a:prstGeom>
        </p:spPr>
        <p:txBody>
          <a:bodyPr wrap="square">
            <a:spAutoFit/>
          </a:bodyPr>
          <a:lstStyle/>
          <a:p>
            <a:r>
              <a:rPr lang="nl-NL" sz="1100" b="1" dirty="0"/>
              <a:t>2016</a:t>
            </a:r>
            <a:endParaRPr lang="nl-NL" sz="1100" dirty="0"/>
          </a:p>
        </p:txBody>
      </p:sp>
      <p:sp>
        <p:nvSpPr>
          <p:cNvPr id="9" name="Rechthoek 8"/>
          <p:cNvSpPr/>
          <p:nvPr/>
        </p:nvSpPr>
        <p:spPr>
          <a:xfrm rot="16200000">
            <a:off x="11590" y="3526316"/>
            <a:ext cx="1848012" cy="261610"/>
          </a:xfrm>
          <a:prstGeom prst="rect">
            <a:avLst/>
          </a:prstGeom>
        </p:spPr>
        <p:txBody>
          <a:bodyPr wrap="square">
            <a:spAutoFit/>
          </a:bodyPr>
          <a:lstStyle/>
          <a:p>
            <a:r>
              <a:rPr lang="nl-NL" sz="1100" b="1" dirty="0"/>
              <a:t>aantal</a:t>
            </a:r>
            <a:endParaRPr lang="nl-NL" sz="1100" dirty="0"/>
          </a:p>
        </p:txBody>
      </p:sp>
      <p:pic>
        <p:nvPicPr>
          <p:cNvPr id="11" name="Afbeelding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7842" y="5529663"/>
            <a:ext cx="1772591" cy="910956"/>
          </a:xfrm>
          <a:prstGeom prst="rect">
            <a:avLst/>
          </a:prstGeom>
        </p:spPr>
      </p:pic>
      <p:sp>
        <p:nvSpPr>
          <p:cNvPr id="12" name="Rectangle 60"/>
          <p:cNvSpPr>
            <a:spLocks noChangeArrowheads="1"/>
          </p:cNvSpPr>
          <p:nvPr/>
        </p:nvSpPr>
        <p:spPr bwMode="auto">
          <a:xfrm>
            <a:off x="0" y="1143000"/>
            <a:ext cx="381000" cy="4572000"/>
          </a:xfrm>
          <a:prstGeom prst="rect">
            <a:avLst/>
          </a:prstGeom>
          <a:solidFill>
            <a:srgbClr val="0879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Tree>
    <p:extLst>
      <p:ext uri="{BB962C8B-B14F-4D97-AF65-F5344CB8AC3E}">
        <p14:creationId xmlns:p14="http://schemas.microsoft.com/office/powerpoint/2010/main" val="35120931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Aantal thuisdialysepatiënten</a:t>
            </a:r>
            <a:endParaRPr lang="nl-NL" dirty="0"/>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87624" y="1604798"/>
            <a:ext cx="5976664" cy="4525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2699792" y="2180861"/>
            <a:ext cx="2165718" cy="369332"/>
          </a:xfrm>
          <a:prstGeom prst="rect">
            <a:avLst/>
          </a:prstGeom>
        </p:spPr>
        <p:txBody>
          <a:bodyPr wrap="square">
            <a:spAutoFit/>
          </a:bodyPr>
          <a:lstStyle/>
          <a:p>
            <a:r>
              <a:rPr lang="nl-NL" b="1" dirty="0"/>
              <a:t>33%</a:t>
            </a:r>
            <a:endParaRPr lang="nl-NL" dirty="0"/>
          </a:p>
        </p:txBody>
      </p:sp>
      <p:sp>
        <p:nvSpPr>
          <p:cNvPr id="5" name="Rechthoek 4"/>
          <p:cNvSpPr/>
          <p:nvPr/>
        </p:nvSpPr>
        <p:spPr>
          <a:xfrm>
            <a:off x="6084168" y="2852936"/>
            <a:ext cx="792088" cy="369332"/>
          </a:xfrm>
          <a:prstGeom prst="rect">
            <a:avLst/>
          </a:prstGeom>
        </p:spPr>
        <p:txBody>
          <a:bodyPr wrap="square">
            <a:spAutoFit/>
          </a:bodyPr>
          <a:lstStyle/>
          <a:p>
            <a:r>
              <a:rPr lang="nl-NL" b="1" dirty="0"/>
              <a:t>17%</a:t>
            </a:r>
            <a:endParaRPr lang="nl-NL" dirty="0"/>
          </a:p>
        </p:txBody>
      </p:sp>
      <p:sp>
        <p:nvSpPr>
          <p:cNvPr id="6" name="Rechthoek 5"/>
          <p:cNvSpPr/>
          <p:nvPr/>
        </p:nvSpPr>
        <p:spPr>
          <a:xfrm rot="10800000" flipV="1">
            <a:off x="3782652" y="2077520"/>
            <a:ext cx="1869469" cy="307777"/>
          </a:xfrm>
          <a:prstGeom prst="rect">
            <a:avLst/>
          </a:prstGeom>
        </p:spPr>
        <p:txBody>
          <a:bodyPr wrap="square">
            <a:spAutoFit/>
          </a:bodyPr>
          <a:lstStyle/>
          <a:p>
            <a:r>
              <a:rPr lang="nl-NL" sz="1400" b="1" dirty="0"/>
              <a:t>Sedert 2002</a:t>
            </a:r>
            <a:endParaRPr lang="nl-NL" sz="1400" dirty="0"/>
          </a:p>
        </p:txBody>
      </p:sp>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7842" y="5588815"/>
            <a:ext cx="1772591" cy="851804"/>
          </a:xfrm>
          <a:prstGeom prst="rect">
            <a:avLst/>
          </a:prstGeom>
        </p:spPr>
      </p:pic>
      <p:sp>
        <p:nvSpPr>
          <p:cNvPr id="9" name="Rectangle 60"/>
          <p:cNvSpPr>
            <a:spLocks noChangeArrowheads="1"/>
          </p:cNvSpPr>
          <p:nvPr/>
        </p:nvSpPr>
        <p:spPr bwMode="auto">
          <a:xfrm>
            <a:off x="0" y="1143000"/>
            <a:ext cx="381000" cy="4572000"/>
          </a:xfrm>
          <a:prstGeom prst="rect">
            <a:avLst/>
          </a:prstGeom>
          <a:solidFill>
            <a:srgbClr val="0879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Tree>
    <p:extLst>
      <p:ext uri="{BB962C8B-B14F-4D97-AF65-F5344CB8AC3E}">
        <p14:creationId xmlns:p14="http://schemas.microsoft.com/office/powerpoint/2010/main" val="37158505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Waarom thuisdialyse</a:t>
            </a:r>
            <a:r>
              <a:rPr lang="nl-NL" dirty="0"/>
              <a:t>?</a:t>
            </a:r>
          </a:p>
        </p:txBody>
      </p:sp>
      <p:sp>
        <p:nvSpPr>
          <p:cNvPr id="3" name="Tijdelijke aanduiding voor inhoud 2"/>
          <p:cNvSpPr>
            <a:spLocks noGrp="1"/>
          </p:cNvSpPr>
          <p:nvPr>
            <p:ph idx="1"/>
          </p:nvPr>
        </p:nvSpPr>
        <p:spPr/>
        <p:txBody>
          <a:bodyPr/>
          <a:lstStyle/>
          <a:p>
            <a:r>
              <a:rPr lang="nl-NL" dirty="0" smtClean="0"/>
              <a:t>Kwaliteitsverbetering voor de patiënt</a:t>
            </a:r>
          </a:p>
          <a:p>
            <a:pPr lvl="1"/>
            <a:r>
              <a:rPr lang="nl-NL" sz="1800" dirty="0" smtClean="0"/>
              <a:t>Meer flexibiliteit</a:t>
            </a:r>
          </a:p>
          <a:p>
            <a:pPr lvl="1"/>
            <a:r>
              <a:rPr lang="nl-NL" sz="1800" dirty="0" smtClean="0"/>
              <a:t>Minder afhankelijk van het ziekenhuis</a:t>
            </a:r>
          </a:p>
          <a:p>
            <a:pPr lvl="1"/>
            <a:r>
              <a:rPr lang="nl-NL" sz="1800" dirty="0" smtClean="0"/>
              <a:t>Meer eigen regie/zelfmanagement</a:t>
            </a:r>
          </a:p>
          <a:p>
            <a:pPr lvl="1"/>
            <a:r>
              <a:rPr lang="nl-NL" sz="1800" dirty="0" smtClean="0"/>
              <a:t>Minder ziekenhuis opnames</a:t>
            </a:r>
          </a:p>
          <a:p>
            <a:pPr lvl="1"/>
            <a:r>
              <a:rPr lang="nl-NL" sz="1800" dirty="0" smtClean="0"/>
              <a:t>Geen confrontatie met zieke medepatiënten</a:t>
            </a:r>
          </a:p>
          <a:p>
            <a:pPr lvl="1"/>
            <a:r>
              <a:rPr lang="nl-NL" sz="1800" dirty="0" smtClean="0"/>
              <a:t>Minder wachten (aan- afsluiten/taxivervoer)</a:t>
            </a:r>
          </a:p>
          <a:p>
            <a:pPr lvl="1"/>
            <a:r>
              <a:rPr lang="nl-NL" sz="1800" dirty="0" smtClean="0"/>
              <a:t>Mogelijkheid van nachtelijke dialyse</a:t>
            </a:r>
          </a:p>
          <a:p>
            <a:pPr lvl="1"/>
            <a:r>
              <a:rPr lang="nl-NL" sz="1800" dirty="0" smtClean="0"/>
              <a:t>Mogelijkheid van meer/vaker dialyse</a:t>
            </a:r>
            <a:endParaRPr lang="nl-NL" sz="1800"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7842" y="5588815"/>
            <a:ext cx="1772591" cy="851804"/>
          </a:xfrm>
          <a:prstGeom prst="rect">
            <a:avLst/>
          </a:prstGeom>
        </p:spPr>
      </p:pic>
      <p:sp>
        <p:nvSpPr>
          <p:cNvPr id="5" name="Rectangle 60"/>
          <p:cNvSpPr>
            <a:spLocks noChangeArrowheads="1"/>
          </p:cNvSpPr>
          <p:nvPr/>
        </p:nvSpPr>
        <p:spPr bwMode="auto">
          <a:xfrm>
            <a:off x="0" y="1143000"/>
            <a:ext cx="381000" cy="4572000"/>
          </a:xfrm>
          <a:prstGeom prst="rect">
            <a:avLst/>
          </a:prstGeom>
          <a:solidFill>
            <a:srgbClr val="0879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Tree>
    <p:extLst>
      <p:ext uri="{BB962C8B-B14F-4D97-AF65-F5344CB8AC3E}">
        <p14:creationId xmlns:p14="http://schemas.microsoft.com/office/powerpoint/2010/main" val="21767638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275" y="-387350"/>
            <a:ext cx="5668963" cy="779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84198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r>
              <a:rPr lang="nl-NL" dirty="0" smtClean="0"/>
              <a:t>Voorwaarden:</a:t>
            </a:r>
          </a:p>
          <a:p>
            <a:pPr lvl="1"/>
            <a:r>
              <a:rPr lang="nl-NL" sz="2400" dirty="0" smtClean="0"/>
              <a:t>Motivatie en durf</a:t>
            </a:r>
          </a:p>
          <a:p>
            <a:pPr lvl="1"/>
            <a:r>
              <a:rPr lang="nl-NL" sz="2400" dirty="0" smtClean="0"/>
              <a:t>Eigen lot in handen nemen</a:t>
            </a:r>
          </a:p>
          <a:p>
            <a:pPr lvl="1"/>
            <a:r>
              <a:rPr lang="nl-NL" sz="2400" dirty="0" smtClean="0"/>
              <a:t>Medisch (mede)verantwoordelijkheid willen dragen</a:t>
            </a:r>
          </a:p>
          <a:p>
            <a:pPr lvl="1"/>
            <a:r>
              <a:rPr lang="nl-NL" sz="2400" dirty="0" smtClean="0"/>
              <a:t>Wens tot groei naar optimaal zelfstandigheid</a:t>
            </a:r>
          </a:p>
          <a:p>
            <a:pPr lvl="1"/>
            <a:r>
              <a:rPr lang="nl-NL" sz="2400" dirty="0" smtClean="0"/>
              <a:t>Ruimtelijke mogelijkheden thuis</a:t>
            </a:r>
          </a:p>
          <a:p>
            <a:pPr lvl="1"/>
            <a:endParaRPr lang="nl-NL" dirty="0"/>
          </a:p>
        </p:txBody>
      </p:sp>
      <p:sp>
        <p:nvSpPr>
          <p:cNvPr id="4" name="Rectangle 60"/>
          <p:cNvSpPr>
            <a:spLocks noChangeArrowheads="1"/>
          </p:cNvSpPr>
          <p:nvPr/>
        </p:nvSpPr>
        <p:spPr bwMode="auto">
          <a:xfrm>
            <a:off x="0" y="1143000"/>
            <a:ext cx="381000" cy="4572000"/>
          </a:xfrm>
          <a:prstGeom prst="rect">
            <a:avLst/>
          </a:prstGeom>
          <a:solidFill>
            <a:srgbClr val="0879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dirty="0"/>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7842" y="5588815"/>
            <a:ext cx="1772591" cy="851804"/>
          </a:xfrm>
          <a:prstGeom prst="rect">
            <a:avLst/>
          </a:prstGeom>
        </p:spPr>
      </p:pic>
    </p:spTree>
    <p:extLst>
      <p:ext uri="{BB962C8B-B14F-4D97-AF65-F5344CB8AC3E}">
        <p14:creationId xmlns:p14="http://schemas.microsoft.com/office/powerpoint/2010/main" val="15254546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7641" y="1628459"/>
            <a:ext cx="4572740" cy="3386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032" y="1700808"/>
            <a:ext cx="2722875" cy="33603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itel 1"/>
          <p:cNvSpPr>
            <a:spLocks noGrp="1"/>
          </p:cNvSpPr>
          <p:nvPr>
            <p:ph type="title"/>
          </p:nvPr>
        </p:nvSpPr>
        <p:spPr/>
        <p:txBody>
          <a:bodyPr/>
          <a:lstStyle/>
          <a:p>
            <a:r>
              <a:rPr lang="nl-NL" dirty="0" smtClean="0"/>
              <a:t>Thuis!!!</a:t>
            </a:r>
            <a:endParaRPr lang="nl-NL" dirty="0"/>
          </a:p>
        </p:txBody>
      </p:sp>
      <p:sp>
        <p:nvSpPr>
          <p:cNvPr id="3" name="Tijdelijke aanduiding voor inhoud 2"/>
          <p:cNvSpPr>
            <a:spLocks noGrp="1"/>
          </p:cNvSpPr>
          <p:nvPr>
            <p:ph idx="4294967295"/>
          </p:nvPr>
        </p:nvSpPr>
        <p:spPr>
          <a:xfrm>
            <a:off x="0" y="1600201"/>
            <a:ext cx="8229600" cy="4525433"/>
          </a:xfrm>
        </p:spPr>
        <p:txBody>
          <a:bodyPr>
            <a:normAutofit/>
          </a:bodyPr>
          <a:lstStyle/>
          <a:p>
            <a:endParaRPr lang="nl-NL" dirty="0" smtClean="0"/>
          </a:p>
          <a:p>
            <a:endParaRPr lang="nl-NL" dirty="0"/>
          </a:p>
          <a:p>
            <a:endParaRPr lang="nl-NL" dirty="0" smtClean="0"/>
          </a:p>
          <a:p>
            <a:endParaRPr lang="nl-NL" dirty="0"/>
          </a:p>
          <a:p>
            <a:pPr marL="0" indent="0">
              <a:buNone/>
            </a:pPr>
            <a:endParaRPr lang="nl-NL" dirty="0" smtClean="0"/>
          </a:p>
        </p:txBody>
      </p:sp>
      <p:pic>
        <p:nvPicPr>
          <p:cNvPr id="4" name="Afbeelding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7842" y="5588815"/>
            <a:ext cx="1772591" cy="851804"/>
          </a:xfrm>
          <a:prstGeom prst="rect">
            <a:avLst/>
          </a:prstGeom>
        </p:spPr>
      </p:pic>
      <p:sp>
        <p:nvSpPr>
          <p:cNvPr id="5" name="Rectangle 60"/>
          <p:cNvSpPr>
            <a:spLocks noChangeArrowheads="1"/>
          </p:cNvSpPr>
          <p:nvPr/>
        </p:nvSpPr>
        <p:spPr bwMode="auto">
          <a:xfrm>
            <a:off x="0" y="1143000"/>
            <a:ext cx="381000" cy="4572000"/>
          </a:xfrm>
          <a:prstGeom prst="rect">
            <a:avLst/>
          </a:prstGeom>
          <a:solidFill>
            <a:srgbClr val="0879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dirty="0"/>
          </a:p>
        </p:txBody>
      </p:sp>
    </p:spTree>
    <p:extLst>
      <p:ext uri="{BB962C8B-B14F-4D97-AF65-F5344CB8AC3E}">
        <p14:creationId xmlns:p14="http://schemas.microsoft.com/office/powerpoint/2010/main" val="23341451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800" dirty="0" smtClean="0"/>
              <a:t>Medische voordelen thuishaemodialyse</a:t>
            </a:r>
            <a:endParaRPr lang="nl-NL" sz="3800" dirty="0"/>
          </a:p>
        </p:txBody>
      </p:sp>
      <p:sp>
        <p:nvSpPr>
          <p:cNvPr id="3" name="Tijdelijke aanduiding voor inhoud 2"/>
          <p:cNvSpPr>
            <a:spLocks noGrp="1"/>
          </p:cNvSpPr>
          <p:nvPr>
            <p:ph idx="1"/>
          </p:nvPr>
        </p:nvSpPr>
        <p:spPr>
          <a:xfrm>
            <a:off x="457200" y="1600201"/>
            <a:ext cx="8229600" cy="4901140"/>
          </a:xfrm>
        </p:spPr>
        <p:txBody>
          <a:bodyPr/>
          <a:lstStyle/>
          <a:p>
            <a:r>
              <a:rPr lang="nl-NL" sz="2400" dirty="0" smtClean="0"/>
              <a:t>Zelfmanagement bevordert gezondheid</a:t>
            </a:r>
          </a:p>
          <a:p>
            <a:r>
              <a:rPr lang="nl-NL" sz="2400" dirty="0" smtClean="0"/>
              <a:t>Compliantie bevorderend</a:t>
            </a:r>
          </a:p>
          <a:p>
            <a:r>
              <a:rPr lang="nl-NL" sz="2400" dirty="0" smtClean="0"/>
              <a:t>Bepalen van eigen dialysemomenten</a:t>
            </a:r>
          </a:p>
          <a:p>
            <a:r>
              <a:rPr lang="nl-NL" sz="2400" dirty="0" smtClean="0"/>
              <a:t>Mogelijkheid tot intensiveren dialyse</a:t>
            </a:r>
          </a:p>
          <a:p>
            <a:r>
              <a:rPr lang="nl-NL" sz="2400" dirty="0" smtClean="0"/>
              <a:t>Bevordering kwaliteit van leven</a:t>
            </a:r>
          </a:p>
          <a:p>
            <a:endParaRPr lang="nl-NL" sz="2400" dirty="0"/>
          </a:p>
          <a:p>
            <a:r>
              <a:rPr lang="nl-NL" sz="2400" dirty="0" smtClean="0"/>
              <a:t>Evt. thuisdialyse met </a:t>
            </a:r>
            <a:r>
              <a:rPr lang="nl-NL" sz="2400" dirty="0" err="1" smtClean="0"/>
              <a:t>meerzorg</a:t>
            </a:r>
            <a:r>
              <a:rPr lang="nl-NL" sz="2400" dirty="0" smtClean="0"/>
              <a:t> (TMM)=centrumdialyse thuis met dialyseverpleegkundige</a:t>
            </a:r>
          </a:p>
          <a:p>
            <a:endParaRPr lang="nl-NL" sz="2800" dirty="0"/>
          </a:p>
          <a:p>
            <a:endParaRPr lang="nl-NL" sz="2800" dirty="0" smtClean="0"/>
          </a:p>
          <a:p>
            <a:pPr lvl="1"/>
            <a:endParaRPr lang="nl-NL" dirty="0"/>
          </a:p>
          <a:p>
            <a:pPr lvl="1"/>
            <a:endParaRPr lang="nl-NL" dirty="0"/>
          </a:p>
        </p:txBody>
      </p:sp>
      <p:sp>
        <p:nvSpPr>
          <p:cNvPr id="4" name="Rectangle 60"/>
          <p:cNvSpPr>
            <a:spLocks noChangeArrowheads="1"/>
          </p:cNvSpPr>
          <p:nvPr/>
        </p:nvSpPr>
        <p:spPr bwMode="auto">
          <a:xfrm>
            <a:off x="0" y="1143000"/>
            <a:ext cx="381000" cy="4572000"/>
          </a:xfrm>
          <a:prstGeom prst="rect">
            <a:avLst/>
          </a:prstGeom>
          <a:solidFill>
            <a:srgbClr val="0879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7842" y="5701955"/>
            <a:ext cx="1772591" cy="851804"/>
          </a:xfrm>
          <a:prstGeom prst="rect">
            <a:avLst/>
          </a:prstGeom>
        </p:spPr>
      </p:pic>
    </p:spTree>
    <p:extLst>
      <p:ext uri="{BB962C8B-B14F-4D97-AF65-F5344CB8AC3E}">
        <p14:creationId xmlns:p14="http://schemas.microsoft.com/office/powerpoint/2010/main" val="18830718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Voordelen TMM</a:t>
            </a:r>
            <a:endParaRPr lang="nl-NL" dirty="0"/>
          </a:p>
        </p:txBody>
      </p:sp>
      <p:sp>
        <p:nvSpPr>
          <p:cNvPr id="3" name="Tijdelijke aanduiding voor inhoud 2"/>
          <p:cNvSpPr>
            <a:spLocks noGrp="1"/>
          </p:cNvSpPr>
          <p:nvPr>
            <p:ph idx="1"/>
          </p:nvPr>
        </p:nvSpPr>
        <p:spPr/>
        <p:txBody>
          <a:bodyPr>
            <a:normAutofit/>
          </a:bodyPr>
          <a:lstStyle/>
          <a:p>
            <a:r>
              <a:rPr lang="nl-NL" sz="2400" dirty="0" smtClean="0"/>
              <a:t>Voor meer patiënten thuisdialyse mogelijk</a:t>
            </a:r>
          </a:p>
          <a:p>
            <a:r>
              <a:rPr lang="nl-NL" sz="2400" dirty="0" smtClean="0"/>
              <a:t>Kwaliteit verbeterend</a:t>
            </a:r>
          </a:p>
          <a:p>
            <a:r>
              <a:rPr lang="nl-NL" sz="2400" dirty="0" smtClean="0"/>
              <a:t>Met groei THD ook groei PD</a:t>
            </a:r>
          </a:p>
          <a:p>
            <a:r>
              <a:rPr lang="nl-NL" sz="2400" dirty="0" smtClean="0"/>
              <a:t>Mogelijkheid van training conventionele HD thuis</a:t>
            </a:r>
          </a:p>
          <a:p>
            <a:r>
              <a:rPr lang="nl-NL" sz="2400" dirty="0" smtClean="0"/>
              <a:t>Groei van totaal aantal THD patiënten </a:t>
            </a:r>
          </a:p>
          <a:p>
            <a:r>
              <a:rPr lang="nl-NL" sz="2400" dirty="0" smtClean="0"/>
              <a:t>Mogelijkheid tot THD met centrale lijn</a:t>
            </a:r>
          </a:p>
          <a:p>
            <a:r>
              <a:rPr lang="nl-NL" sz="2400" dirty="0" smtClean="0"/>
              <a:t>Kosteneffectief i.v.m. centrumdialyse (zorgverzekeraar)</a:t>
            </a:r>
            <a:endParaRPr lang="nl-NL" sz="2400" dirty="0"/>
          </a:p>
        </p:txBody>
      </p:sp>
      <p:sp>
        <p:nvSpPr>
          <p:cNvPr id="4" name="Rectangle 60"/>
          <p:cNvSpPr>
            <a:spLocks noChangeArrowheads="1"/>
          </p:cNvSpPr>
          <p:nvPr/>
        </p:nvSpPr>
        <p:spPr bwMode="auto">
          <a:xfrm>
            <a:off x="0" y="1143000"/>
            <a:ext cx="381000" cy="4572000"/>
          </a:xfrm>
          <a:prstGeom prst="rect">
            <a:avLst/>
          </a:prstGeom>
          <a:solidFill>
            <a:srgbClr val="0879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241" y="5707410"/>
            <a:ext cx="1772591" cy="851804"/>
          </a:xfrm>
          <a:prstGeom prst="rect">
            <a:avLst/>
          </a:prstGeom>
        </p:spPr>
      </p:pic>
    </p:spTree>
    <p:extLst>
      <p:ext uri="{BB962C8B-B14F-4D97-AF65-F5344CB8AC3E}">
        <p14:creationId xmlns:p14="http://schemas.microsoft.com/office/powerpoint/2010/main" val="10244694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Thuis haemodialyse</a:t>
            </a:r>
            <a:endParaRPr lang="nl-NL" dirty="0"/>
          </a:p>
        </p:txBody>
      </p:sp>
      <p:sp>
        <p:nvSpPr>
          <p:cNvPr id="3" name="Tijdelijke aanduiding voor inhoud 2"/>
          <p:cNvSpPr>
            <a:spLocks noGrp="1"/>
          </p:cNvSpPr>
          <p:nvPr>
            <p:ph idx="1"/>
          </p:nvPr>
        </p:nvSpPr>
        <p:spPr>
          <a:xfrm>
            <a:off x="457200" y="1892829"/>
            <a:ext cx="8229600" cy="4233335"/>
          </a:xfrm>
        </p:spPr>
        <p:txBody>
          <a:bodyPr>
            <a:normAutofit/>
          </a:bodyPr>
          <a:lstStyle/>
          <a:p>
            <a:r>
              <a:rPr lang="nl-NL" dirty="0" smtClean="0"/>
              <a:t>Thuisdialyse met </a:t>
            </a:r>
            <a:r>
              <a:rPr lang="nl-NL" dirty="0" err="1" smtClean="0"/>
              <a:t>meerzorg</a:t>
            </a:r>
            <a:endParaRPr lang="nl-NL" dirty="0" smtClean="0"/>
          </a:p>
          <a:p>
            <a:r>
              <a:rPr lang="nl-NL" dirty="0" smtClean="0"/>
              <a:t>Conventionele THD met VDA</a:t>
            </a:r>
          </a:p>
          <a:p>
            <a:r>
              <a:rPr lang="nl-NL" dirty="0" smtClean="0"/>
              <a:t>Conventionele THD met partner</a:t>
            </a:r>
          </a:p>
          <a:p>
            <a:r>
              <a:rPr lang="nl-NL" dirty="0" smtClean="0"/>
              <a:t>Solo-dialyse (echt alleen, vrijheid)</a:t>
            </a:r>
          </a:p>
          <a:p>
            <a:endParaRPr lang="nl-NL" dirty="0"/>
          </a:p>
          <a:p>
            <a:r>
              <a:rPr lang="nl-NL" dirty="0" smtClean="0"/>
              <a:t>Frequentere dialyse</a:t>
            </a:r>
          </a:p>
          <a:p>
            <a:r>
              <a:rPr lang="nl-NL" dirty="0" smtClean="0"/>
              <a:t>Dagelijkse (korte) dialyse</a:t>
            </a:r>
          </a:p>
          <a:p>
            <a:r>
              <a:rPr lang="nl-NL" dirty="0" smtClean="0"/>
              <a:t>(Dagelijkse) lange nachtelijke dialyse</a:t>
            </a:r>
          </a:p>
          <a:p>
            <a:pPr marL="0" indent="0">
              <a:buNone/>
            </a:pPr>
            <a:r>
              <a:rPr lang="nl-NL" dirty="0" smtClean="0"/>
              <a:t> </a:t>
            </a:r>
            <a:endParaRPr lang="nl-NL" dirty="0"/>
          </a:p>
        </p:txBody>
      </p:sp>
      <p:pic>
        <p:nvPicPr>
          <p:cNvPr id="11266" name="Picture 2" descr="P:\Downloads\Groen-vinkje-darmkank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5" y="1508787"/>
            <a:ext cx="1485381" cy="9601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0"/>
          <p:cNvSpPr>
            <a:spLocks noChangeArrowheads="1"/>
          </p:cNvSpPr>
          <p:nvPr/>
        </p:nvSpPr>
        <p:spPr bwMode="auto">
          <a:xfrm>
            <a:off x="0" y="1143000"/>
            <a:ext cx="381000" cy="4572000"/>
          </a:xfrm>
          <a:prstGeom prst="rect">
            <a:avLst/>
          </a:prstGeom>
          <a:solidFill>
            <a:srgbClr val="0879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2241" y="5707410"/>
            <a:ext cx="1772591" cy="851804"/>
          </a:xfrm>
          <a:prstGeom prst="rect">
            <a:avLst/>
          </a:prstGeom>
        </p:spPr>
      </p:pic>
      <p:sp>
        <p:nvSpPr>
          <p:cNvPr id="4" name="AutoShape 4" descr="https://www.dcg.nl/uploads/fckconnector/8f9c39f6-bbad-4fe7-bdc7-6bf7117d889f"/>
          <p:cNvSpPr>
            <a:spLocks noChangeAspect="1" noChangeArrowheads="1"/>
          </p:cNvSpPr>
          <p:nvPr/>
        </p:nvSpPr>
        <p:spPr bwMode="auto">
          <a:xfrm>
            <a:off x="155575" y="-192617"/>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 name="AutoShape 6" descr="https://www.dcg.nl/uploads/fckconnector/8f9c39f6-bbad-4fe7-bdc7-6bf7117d889f"/>
          <p:cNvSpPr>
            <a:spLocks noChangeAspect="1" noChangeArrowheads="1"/>
          </p:cNvSpPr>
          <p:nvPr/>
        </p:nvSpPr>
        <p:spPr bwMode="auto">
          <a:xfrm>
            <a:off x="307975" y="10584"/>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1271" name="Picture 7" descr="P:\Downloads\8f9c39f6-bbad-4fe7-bdc7-6bf7117d889f.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1" y="2170715"/>
            <a:ext cx="2342679" cy="25165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AutoShape 9" descr="Afbeeldingsresultaat voor nachtdialyse"/>
          <p:cNvSpPr>
            <a:spLocks noChangeAspect="1" noChangeArrowheads="1"/>
          </p:cNvSpPr>
          <p:nvPr/>
        </p:nvSpPr>
        <p:spPr bwMode="auto">
          <a:xfrm>
            <a:off x="460375" y="213784"/>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19301120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Meer en frequentere </a:t>
            </a:r>
            <a:r>
              <a:rPr lang="nl-NL" dirty="0" smtClean="0"/>
              <a:t>haemodialyse</a:t>
            </a:r>
            <a:endParaRPr lang="nl-NL" dirty="0"/>
          </a:p>
        </p:txBody>
      </p:sp>
      <p:sp>
        <p:nvSpPr>
          <p:cNvPr id="3" name="Tijdelijke aanduiding voor inhoud 2"/>
          <p:cNvSpPr>
            <a:spLocks noGrp="1"/>
          </p:cNvSpPr>
          <p:nvPr>
            <p:ph idx="1"/>
          </p:nvPr>
        </p:nvSpPr>
        <p:spPr/>
        <p:txBody>
          <a:bodyPr>
            <a:normAutofit fontScale="77500" lnSpcReduction="20000"/>
          </a:bodyPr>
          <a:lstStyle/>
          <a:p>
            <a:r>
              <a:rPr lang="nl-NL" sz="2400" dirty="0" smtClean="0"/>
              <a:t>Betere vochtregulatie</a:t>
            </a:r>
          </a:p>
          <a:p>
            <a:r>
              <a:rPr lang="nl-NL" sz="2400" dirty="0" smtClean="0"/>
              <a:t>Betere calcium/fosfaat huishouding</a:t>
            </a:r>
          </a:p>
          <a:p>
            <a:r>
              <a:rPr lang="nl-NL" sz="2400" dirty="0" smtClean="0"/>
              <a:t>Betere bloeddruk regulatie</a:t>
            </a:r>
          </a:p>
          <a:p>
            <a:r>
              <a:rPr lang="nl-NL" sz="2400" dirty="0" smtClean="0"/>
              <a:t>Minder dieetbeperkingen (met betere voedingstoestand)</a:t>
            </a:r>
          </a:p>
          <a:p>
            <a:r>
              <a:rPr lang="nl-NL" sz="2400" dirty="0" smtClean="0"/>
              <a:t>Minder medicatie gebruik</a:t>
            </a:r>
          </a:p>
          <a:p>
            <a:r>
              <a:rPr lang="nl-NL" sz="2400" dirty="0" smtClean="0"/>
              <a:t>Betere kwaliteit van leven</a:t>
            </a:r>
          </a:p>
          <a:p>
            <a:r>
              <a:rPr lang="nl-NL" sz="2400" dirty="0" smtClean="0"/>
              <a:t>Beter cognitief functioneren/lagere depressie score</a:t>
            </a:r>
          </a:p>
          <a:p>
            <a:r>
              <a:rPr lang="nl-NL" sz="2400" dirty="0" smtClean="0"/>
              <a:t>Betere zenuwfuncties</a:t>
            </a:r>
          </a:p>
          <a:p>
            <a:r>
              <a:rPr lang="nl-NL" sz="2400" dirty="0" smtClean="0"/>
              <a:t>Betere hartfunctie, dikte hartspier en souplesse v/d bloedvaten</a:t>
            </a:r>
          </a:p>
          <a:p>
            <a:r>
              <a:rPr lang="nl-NL" sz="2400" dirty="0" smtClean="0"/>
              <a:t>Minder slaapproblemen</a:t>
            </a:r>
          </a:p>
          <a:p>
            <a:r>
              <a:rPr lang="nl-NL" sz="2400" dirty="0" smtClean="0"/>
              <a:t>Betere </a:t>
            </a:r>
            <a:r>
              <a:rPr lang="nl-NL" sz="2400" dirty="0" err="1" smtClean="0"/>
              <a:t>haemoglobine</a:t>
            </a:r>
            <a:r>
              <a:rPr lang="nl-NL" sz="2400" dirty="0" smtClean="0"/>
              <a:t> waarden (met minder EPO)</a:t>
            </a:r>
          </a:p>
          <a:p>
            <a:r>
              <a:rPr lang="nl-NL" sz="2400" dirty="0" smtClean="0"/>
              <a:t>Verbeterde vruchtbaarheid/fertiliteit (</a:t>
            </a:r>
            <a:r>
              <a:rPr lang="nl-NL" sz="2400" dirty="0" err="1" smtClean="0"/>
              <a:t>ivt</a:t>
            </a:r>
            <a:r>
              <a:rPr lang="nl-NL" sz="2400" dirty="0" smtClean="0"/>
              <a:t>)</a:t>
            </a:r>
          </a:p>
          <a:p>
            <a:r>
              <a:rPr lang="nl-NL" sz="2400" dirty="0" smtClean="0"/>
              <a:t>Verbetering ontstekingswaarden</a:t>
            </a:r>
          </a:p>
          <a:p>
            <a:r>
              <a:rPr lang="nl-NL" sz="2400" dirty="0" smtClean="0"/>
              <a:t>Betere arbeidsparticipatie</a:t>
            </a:r>
          </a:p>
          <a:p>
            <a:endParaRPr lang="nl-NL" sz="2400" dirty="0"/>
          </a:p>
          <a:p>
            <a:r>
              <a:rPr lang="nl-NL" sz="2400" i="1" dirty="0" smtClean="0"/>
              <a:t>Vertaalt zich nog niet in betere overleving!!!</a:t>
            </a:r>
          </a:p>
          <a:p>
            <a:endParaRPr lang="nl-NL" sz="2400" dirty="0"/>
          </a:p>
          <a:p>
            <a:endParaRPr lang="nl-NL" sz="2400" dirty="0" smtClean="0"/>
          </a:p>
          <a:p>
            <a:endParaRPr lang="nl-NL" dirty="0"/>
          </a:p>
        </p:txBody>
      </p:sp>
      <p:pic>
        <p:nvPicPr>
          <p:cNvPr id="19458" name="Picture 2" descr="P:\Downloads\vitaliteitscoach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2304518"/>
            <a:ext cx="2304256" cy="25419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60"/>
          <p:cNvSpPr>
            <a:spLocks noChangeArrowheads="1"/>
          </p:cNvSpPr>
          <p:nvPr/>
        </p:nvSpPr>
        <p:spPr bwMode="auto">
          <a:xfrm>
            <a:off x="0" y="1143000"/>
            <a:ext cx="381000" cy="4572000"/>
          </a:xfrm>
          <a:prstGeom prst="rect">
            <a:avLst/>
          </a:prstGeom>
          <a:solidFill>
            <a:srgbClr val="0879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2241" y="5707410"/>
            <a:ext cx="1772591" cy="851804"/>
          </a:xfrm>
          <a:prstGeom prst="rect">
            <a:avLst/>
          </a:prstGeom>
        </p:spPr>
      </p:pic>
    </p:spTree>
    <p:extLst>
      <p:ext uri="{BB962C8B-B14F-4D97-AF65-F5344CB8AC3E}">
        <p14:creationId xmlns:p14="http://schemas.microsoft.com/office/powerpoint/2010/main" val="24153870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Waarom geen thuisdialyse?</a:t>
            </a:r>
            <a:endParaRPr lang="nl-NL" dirty="0"/>
          </a:p>
        </p:txBody>
      </p:sp>
      <p:sp>
        <p:nvSpPr>
          <p:cNvPr id="3" name="Tijdelijke aanduiding voor inhoud 2"/>
          <p:cNvSpPr>
            <a:spLocks noGrp="1"/>
          </p:cNvSpPr>
          <p:nvPr>
            <p:ph idx="1"/>
          </p:nvPr>
        </p:nvSpPr>
        <p:spPr/>
        <p:txBody>
          <a:bodyPr>
            <a:normAutofit/>
          </a:bodyPr>
          <a:lstStyle/>
          <a:p>
            <a:r>
              <a:rPr lang="nl-NL" sz="2800" dirty="0" smtClean="0"/>
              <a:t>Te onstabiele patiënt</a:t>
            </a:r>
          </a:p>
          <a:p>
            <a:r>
              <a:rPr lang="nl-NL" sz="2800" dirty="0" smtClean="0"/>
              <a:t>Psychisch instabiel</a:t>
            </a:r>
          </a:p>
          <a:p>
            <a:r>
              <a:rPr lang="nl-NL" sz="2800" dirty="0" smtClean="0"/>
              <a:t>Geen ruimtelijke mogelijkheden thuis</a:t>
            </a:r>
          </a:p>
          <a:p>
            <a:r>
              <a:rPr lang="nl-NL" sz="2800" dirty="0" smtClean="0"/>
              <a:t>Geen goede toegang (katheter/shunt)</a:t>
            </a:r>
          </a:p>
          <a:p>
            <a:r>
              <a:rPr lang="nl-NL" sz="2800" dirty="0" smtClean="0"/>
              <a:t>Patiënt kan/wil zelf de verantwoordelijkheid niet dragen</a:t>
            </a:r>
          </a:p>
          <a:p>
            <a:endParaRPr lang="nl-NL" dirty="0"/>
          </a:p>
        </p:txBody>
      </p:sp>
      <p:sp>
        <p:nvSpPr>
          <p:cNvPr id="4" name="Rectangle 60"/>
          <p:cNvSpPr>
            <a:spLocks noChangeArrowheads="1"/>
          </p:cNvSpPr>
          <p:nvPr/>
        </p:nvSpPr>
        <p:spPr bwMode="auto">
          <a:xfrm>
            <a:off x="0" y="1143000"/>
            <a:ext cx="381000" cy="4572000"/>
          </a:xfrm>
          <a:prstGeom prst="rect">
            <a:avLst/>
          </a:prstGeom>
          <a:solidFill>
            <a:srgbClr val="0879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241" y="5707410"/>
            <a:ext cx="1772591" cy="851804"/>
          </a:xfrm>
          <a:prstGeom prst="rect">
            <a:avLst/>
          </a:prstGeom>
        </p:spPr>
      </p:pic>
    </p:spTree>
    <p:extLst>
      <p:ext uri="{BB962C8B-B14F-4D97-AF65-F5344CB8AC3E}">
        <p14:creationId xmlns:p14="http://schemas.microsoft.com/office/powerpoint/2010/main" val="31028199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Bevorderen van thuisdialyse </a:t>
            </a:r>
            <a:endParaRPr lang="nl-NL" dirty="0"/>
          </a:p>
        </p:txBody>
      </p:sp>
      <p:sp>
        <p:nvSpPr>
          <p:cNvPr id="3" name="Tijdelijke aanduiding voor inhoud 2"/>
          <p:cNvSpPr>
            <a:spLocks noGrp="1"/>
          </p:cNvSpPr>
          <p:nvPr>
            <p:ph idx="1"/>
          </p:nvPr>
        </p:nvSpPr>
        <p:spPr/>
        <p:txBody>
          <a:bodyPr>
            <a:normAutofit/>
          </a:bodyPr>
          <a:lstStyle/>
          <a:p>
            <a:r>
              <a:rPr lang="nl-NL" dirty="0" smtClean="0"/>
              <a:t>Inventarisatie van geschikte patiënten</a:t>
            </a:r>
          </a:p>
          <a:p>
            <a:r>
              <a:rPr lang="nl-NL" dirty="0" smtClean="0"/>
              <a:t>Meer patiënten blijken geschikt indien </a:t>
            </a:r>
            <a:r>
              <a:rPr lang="nl-NL" dirty="0" err="1" smtClean="0"/>
              <a:t>meerzorg</a:t>
            </a:r>
            <a:endParaRPr lang="nl-NL" dirty="0" smtClean="0"/>
          </a:p>
          <a:p>
            <a:r>
              <a:rPr lang="nl-NL" dirty="0" smtClean="0"/>
              <a:t>Begin in pre-dialyse fase</a:t>
            </a:r>
          </a:p>
          <a:p>
            <a:pPr lvl="1"/>
            <a:r>
              <a:rPr lang="nl-NL" dirty="0" smtClean="0"/>
              <a:t>Thuisdialyse </a:t>
            </a:r>
            <a:r>
              <a:rPr lang="nl-NL" b="1" dirty="0" smtClean="0">
                <a:solidFill>
                  <a:srgbClr val="00B050"/>
                </a:solidFill>
              </a:rPr>
              <a:t>ja</a:t>
            </a:r>
            <a:r>
              <a:rPr lang="nl-NL" dirty="0" smtClean="0"/>
              <a:t>/nee</a:t>
            </a:r>
          </a:p>
          <a:p>
            <a:pPr lvl="1"/>
            <a:r>
              <a:rPr lang="nl-NL" dirty="0" smtClean="0">
                <a:solidFill>
                  <a:srgbClr val="00B050"/>
                </a:solidFill>
              </a:rPr>
              <a:t>PD/HD</a:t>
            </a:r>
          </a:p>
          <a:p>
            <a:pPr lvl="1"/>
            <a:endParaRPr lang="nl-NL" dirty="0" smtClean="0"/>
          </a:p>
          <a:p>
            <a:endParaRPr lang="nl-NL" dirty="0"/>
          </a:p>
        </p:txBody>
      </p:sp>
      <p:sp>
        <p:nvSpPr>
          <p:cNvPr id="4" name="Rectangle 60"/>
          <p:cNvSpPr>
            <a:spLocks noChangeArrowheads="1"/>
          </p:cNvSpPr>
          <p:nvPr/>
        </p:nvSpPr>
        <p:spPr bwMode="auto">
          <a:xfrm>
            <a:off x="0" y="1143000"/>
            <a:ext cx="381000" cy="4572000"/>
          </a:xfrm>
          <a:prstGeom prst="rect">
            <a:avLst/>
          </a:prstGeom>
          <a:solidFill>
            <a:srgbClr val="0879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241" y="5707410"/>
            <a:ext cx="1772591" cy="851804"/>
          </a:xfrm>
          <a:prstGeom prst="rect">
            <a:avLst/>
          </a:prstGeom>
        </p:spPr>
      </p:pic>
    </p:spTree>
    <p:extLst>
      <p:ext uri="{BB962C8B-B14F-4D97-AF65-F5344CB8AC3E}">
        <p14:creationId xmlns:p14="http://schemas.microsoft.com/office/powerpoint/2010/main" val="8006733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Conclusie</a:t>
            </a:r>
            <a:endParaRPr lang="nl-NL" dirty="0"/>
          </a:p>
        </p:txBody>
      </p:sp>
      <p:sp>
        <p:nvSpPr>
          <p:cNvPr id="3" name="Tijdelijke aanduiding voor inhoud 2"/>
          <p:cNvSpPr>
            <a:spLocks noGrp="1"/>
          </p:cNvSpPr>
          <p:nvPr>
            <p:ph idx="1"/>
          </p:nvPr>
        </p:nvSpPr>
        <p:spPr/>
        <p:txBody>
          <a:bodyPr>
            <a:normAutofit/>
          </a:bodyPr>
          <a:lstStyle/>
          <a:p>
            <a:r>
              <a:rPr lang="nl-NL" sz="3000" dirty="0" smtClean="0"/>
              <a:t>Thuisdialyse = verbetering kwaliteit van leven</a:t>
            </a:r>
          </a:p>
          <a:p>
            <a:r>
              <a:rPr lang="nl-NL" sz="3000" dirty="0" smtClean="0"/>
              <a:t>Intensivering van dialyse</a:t>
            </a:r>
          </a:p>
          <a:p>
            <a:r>
              <a:rPr lang="nl-NL" sz="3000" dirty="0" smtClean="0"/>
              <a:t>Met </a:t>
            </a:r>
            <a:r>
              <a:rPr lang="nl-NL" sz="3000" dirty="0" err="1" smtClean="0"/>
              <a:t>meerzorg</a:t>
            </a:r>
            <a:r>
              <a:rPr lang="nl-NL" sz="3000" dirty="0" smtClean="0"/>
              <a:t> meer patiënten voor THD geschikt</a:t>
            </a:r>
          </a:p>
          <a:p>
            <a:r>
              <a:rPr lang="nl-NL" sz="3000" dirty="0" smtClean="0"/>
              <a:t>Start toewijzing pre-dialyse fase</a:t>
            </a:r>
          </a:p>
          <a:p>
            <a:r>
              <a:rPr lang="nl-NL" sz="3000" dirty="0" smtClean="0"/>
              <a:t>Thuisdialyse = kosteneffectief</a:t>
            </a:r>
          </a:p>
          <a:p>
            <a:r>
              <a:rPr lang="nl-NL" sz="3000" dirty="0" smtClean="0"/>
              <a:t>Evt. samenwerking met bestaande organisaties/expertise van elders</a:t>
            </a:r>
          </a:p>
          <a:p>
            <a:endParaRPr lang="nl-NL" dirty="0"/>
          </a:p>
        </p:txBody>
      </p:sp>
      <p:sp>
        <p:nvSpPr>
          <p:cNvPr id="4" name="Rectangle 60"/>
          <p:cNvSpPr>
            <a:spLocks noChangeArrowheads="1"/>
          </p:cNvSpPr>
          <p:nvPr/>
        </p:nvSpPr>
        <p:spPr bwMode="auto">
          <a:xfrm>
            <a:off x="0" y="1143000"/>
            <a:ext cx="381000" cy="4572000"/>
          </a:xfrm>
          <a:prstGeom prst="rect">
            <a:avLst/>
          </a:prstGeom>
          <a:solidFill>
            <a:srgbClr val="0879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241" y="5707410"/>
            <a:ext cx="1772591" cy="851804"/>
          </a:xfrm>
          <a:prstGeom prst="rect">
            <a:avLst/>
          </a:prstGeom>
        </p:spPr>
      </p:pic>
    </p:spTree>
    <p:extLst>
      <p:ext uri="{BB962C8B-B14F-4D97-AF65-F5344CB8AC3E}">
        <p14:creationId xmlns:p14="http://schemas.microsoft.com/office/powerpoint/2010/main" val="263685123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06" name="Text Box 14"/>
          <p:cNvSpPr txBox="1">
            <a:spLocks noChangeArrowheads="1"/>
          </p:cNvSpPr>
          <p:nvPr/>
        </p:nvSpPr>
        <p:spPr bwMode="auto">
          <a:xfrm>
            <a:off x="533400" y="6172203"/>
            <a:ext cx="86106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nl-NL" altLang="nl-NL" sz="1200" b="0" dirty="0" smtClean="0">
                <a:solidFill>
                  <a:schemeClr val="tx1"/>
                </a:solidFill>
                <a:latin typeface="Arial" pitchFamily="34" charset="0"/>
              </a:rPr>
              <a:t>Dr. J. Wirtz, nefroloog/04.11.2016</a:t>
            </a:r>
            <a:endParaRPr lang="nl-NL" altLang="nl-NL" sz="1200" b="0" dirty="0">
              <a:solidFill>
                <a:schemeClr val="tx1"/>
              </a:solidFill>
              <a:latin typeface="Arial" pitchFamily="34" charset="0"/>
            </a:endParaRPr>
          </a:p>
        </p:txBody>
      </p:sp>
      <p:sp>
        <p:nvSpPr>
          <p:cNvPr id="9" name="Rectangle 7"/>
          <p:cNvSpPr>
            <a:spLocks noChangeArrowheads="1"/>
          </p:cNvSpPr>
          <p:nvPr/>
        </p:nvSpPr>
        <p:spPr bwMode="auto">
          <a:xfrm>
            <a:off x="0" y="5757865"/>
            <a:ext cx="5220072" cy="323851"/>
          </a:xfrm>
          <a:prstGeom prst="rect">
            <a:avLst/>
          </a:prstGeom>
          <a:solidFill>
            <a:srgbClr val="0879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0" name="Rectangle 8"/>
          <p:cNvSpPr>
            <a:spLocks noChangeArrowheads="1"/>
          </p:cNvSpPr>
          <p:nvPr/>
        </p:nvSpPr>
        <p:spPr bwMode="auto">
          <a:xfrm>
            <a:off x="7668344" y="5757865"/>
            <a:ext cx="1475656" cy="323851"/>
          </a:xfrm>
          <a:prstGeom prst="rect">
            <a:avLst/>
          </a:prstGeom>
          <a:solidFill>
            <a:srgbClr val="08799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pic>
        <p:nvPicPr>
          <p:cNvPr id="11" name="Afbeelding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876" y="4983279"/>
            <a:ext cx="2263527" cy="1098437"/>
          </a:xfrm>
          <a:prstGeom prst="rect">
            <a:avLst/>
          </a:prstGeom>
        </p:spPr>
      </p:pic>
      <p:sp>
        <p:nvSpPr>
          <p:cNvPr id="2" name="AutoShape 8" descr="Afbeeldingsresultaat voor vragen"/>
          <p:cNvSpPr>
            <a:spLocks noChangeAspect="1" noChangeArrowheads="1"/>
          </p:cNvSpPr>
          <p:nvPr/>
        </p:nvSpPr>
        <p:spPr bwMode="auto">
          <a:xfrm>
            <a:off x="155575" y="-192617"/>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058" name="Picture 10" descr="P:\Downloads\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651" y="740702"/>
            <a:ext cx="4512097" cy="45062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hthoek 2"/>
          <p:cNvSpPr/>
          <p:nvPr/>
        </p:nvSpPr>
        <p:spPr>
          <a:xfrm>
            <a:off x="1835697" y="2852937"/>
            <a:ext cx="3120383" cy="584775"/>
          </a:xfrm>
          <a:prstGeom prst="rect">
            <a:avLst/>
          </a:prstGeom>
        </p:spPr>
        <p:txBody>
          <a:bodyPr wrap="square">
            <a:spAutoFit/>
          </a:bodyPr>
          <a:lstStyle/>
          <a:p>
            <a:r>
              <a:rPr lang="nl-NL" sz="3200" b="1" dirty="0">
                <a:solidFill>
                  <a:schemeClr val="bg1"/>
                </a:solidFill>
              </a:rPr>
              <a:t>EINDE</a:t>
            </a:r>
            <a:endParaRPr lang="nl-NL" sz="3200" dirty="0">
              <a:solidFill>
                <a:schemeClr val="bg1"/>
              </a:solidFill>
            </a:endParaRPr>
          </a:p>
        </p:txBody>
      </p:sp>
    </p:spTree>
    <p:extLst>
      <p:ext uri="{BB962C8B-B14F-4D97-AF65-F5344CB8AC3E}">
        <p14:creationId xmlns:p14="http://schemas.microsoft.com/office/powerpoint/2010/main" val="361982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wipe(down)">
                                      <p:cBhvr>
                                        <p:cTn id="7" dur="580">
                                          <p:stCondLst>
                                            <p:cond delay="0"/>
                                          </p:stCondLst>
                                        </p:cTn>
                                        <p:tgtEl>
                                          <p:spTgt spid="2058"/>
                                        </p:tgtEl>
                                      </p:cBhvr>
                                    </p:animEffect>
                                    <p:anim calcmode="lin" valueType="num">
                                      <p:cBhvr>
                                        <p:cTn id="8" dur="1822" tmFilter="0,0; 0.14,0.36; 0.43,0.73; 0.71,0.91; 1.0,1.0">
                                          <p:stCondLst>
                                            <p:cond delay="0"/>
                                          </p:stCondLst>
                                        </p:cTn>
                                        <p:tgtEl>
                                          <p:spTgt spid="205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8"/>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8"/>
                                        </p:tgtEl>
                                      </p:cBhvr>
                                      <p:to x="100000" y="60000"/>
                                    </p:animScale>
                                    <p:animScale>
                                      <p:cBhvr>
                                        <p:cTn id="14" dur="166" decel="50000">
                                          <p:stCondLst>
                                            <p:cond delay="676"/>
                                          </p:stCondLst>
                                        </p:cTn>
                                        <p:tgtEl>
                                          <p:spTgt spid="2058"/>
                                        </p:tgtEl>
                                      </p:cBhvr>
                                      <p:to x="100000" y="100000"/>
                                    </p:animScale>
                                    <p:animScale>
                                      <p:cBhvr>
                                        <p:cTn id="15" dur="26">
                                          <p:stCondLst>
                                            <p:cond delay="1312"/>
                                          </p:stCondLst>
                                        </p:cTn>
                                        <p:tgtEl>
                                          <p:spTgt spid="2058"/>
                                        </p:tgtEl>
                                      </p:cBhvr>
                                      <p:to x="100000" y="80000"/>
                                    </p:animScale>
                                    <p:animScale>
                                      <p:cBhvr>
                                        <p:cTn id="16" dur="166" decel="50000">
                                          <p:stCondLst>
                                            <p:cond delay="1338"/>
                                          </p:stCondLst>
                                        </p:cTn>
                                        <p:tgtEl>
                                          <p:spTgt spid="2058"/>
                                        </p:tgtEl>
                                      </p:cBhvr>
                                      <p:to x="100000" y="100000"/>
                                    </p:animScale>
                                    <p:animScale>
                                      <p:cBhvr>
                                        <p:cTn id="17" dur="26">
                                          <p:stCondLst>
                                            <p:cond delay="1642"/>
                                          </p:stCondLst>
                                        </p:cTn>
                                        <p:tgtEl>
                                          <p:spTgt spid="2058"/>
                                        </p:tgtEl>
                                      </p:cBhvr>
                                      <p:to x="100000" y="90000"/>
                                    </p:animScale>
                                    <p:animScale>
                                      <p:cBhvr>
                                        <p:cTn id="18" dur="166" decel="50000">
                                          <p:stCondLst>
                                            <p:cond delay="1668"/>
                                          </p:stCondLst>
                                        </p:cTn>
                                        <p:tgtEl>
                                          <p:spTgt spid="2058"/>
                                        </p:tgtEl>
                                      </p:cBhvr>
                                      <p:to x="100000" y="100000"/>
                                    </p:animScale>
                                    <p:animScale>
                                      <p:cBhvr>
                                        <p:cTn id="19" dur="26">
                                          <p:stCondLst>
                                            <p:cond delay="1808"/>
                                          </p:stCondLst>
                                        </p:cTn>
                                        <p:tgtEl>
                                          <p:spTgt spid="2058"/>
                                        </p:tgtEl>
                                      </p:cBhvr>
                                      <p:to x="100000" y="95000"/>
                                    </p:animScale>
                                    <p:animScale>
                                      <p:cBhvr>
                                        <p:cTn id="20" dur="166" decel="50000">
                                          <p:stCondLst>
                                            <p:cond delay="1834"/>
                                          </p:stCondLst>
                                        </p:cTn>
                                        <p:tgtEl>
                                          <p:spTgt spid="205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endParaRPr lang="nl-NL" altLang="nl-NL"/>
          </a:p>
        </p:txBody>
      </p:sp>
      <p:sp>
        <p:nvSpPr>
          <p:cNvPr id="29699" name="Rectangle 3"/>
          <p:cNvSpPr>
            <a:spLocks noGrp="1" noChangeArrowheads="1"/>
          </p:cNvSpPr>
          <p:nvPr>
            <p:ph type="body" idx="1"/>
          </p:nvPr>
        </p:nvSpPr>
        <p:spPr/>
        <p:txBody>
          <a:bodyPr/>
          <a:lstStyle/>
          <a:p>
            <a:endParaRPr lang="nl-NL" altLang="nl-NL"/>
          </a:p>
        </p:txBody>
      </p:sp>
      <p:pic>
        <p:nvPicPr>
          <p:cNvPr id="29700" name="Picture 4" descr="Afbeelding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14525"/>
            <a:ext cx="7772400" cy="10688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7711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3600" dirty="0" smtClean="0"/>
              <a:t>Dr. E. van </a:t>
            </a:r>
            <a:r>
              <a:rPr lang="nl-NL" sz="3600" dirty="0" err="1" smtClean="0"/>
              <a:t>duijnhoven</a:t>
            </a:r>
            <a:endParaRPr lang="nl-NL" sz="3600" dirty="0"/>
          </a:p>
        </p:txBody>
      </p:sp>
      <p:sp>
        <p:nvSpPr>
          <p:cNvPr id="3" name="Text Placeholder 2"/>
          <p:cNvSpPr>
            <a:spLocks noGrp="1"/>
          </p:cNvSpPr>
          <p:nvPr>
            <p:ph type="body" idx="1"/>
          </p:nvPr>
        </p:nvSpPr>
        <p:spPr/>
        <p:txBody>
          <a:bodyPr/>
          <a:lstStyle/>
          <a:p>
            <a:r>
              <a:rPr lang="nl-NL" dirty="0" smtClean="0"/>
              <a:t>Nieuwe ontwikkelingen op het gebied van transplantatie</a:t>
            </a:r>
            <a:endParaRPr lang="nl-NL" dirty="0"/>
          </a:p>
        </p:txBody>
      </p:sp>
      <p:sp>
        <p:nvSpPr>
          <p:cNvPr id="4" name="Footer Placeholder 3"/>
          <p:cNvSpPr>
            <a:spLocks noGrp="1"/>
          </p:cNvSpPr>
          <p:nvPr>
            <p:ph type="ftr" sz="quarter" idx="11"/>
          </p:nvPr>
        </p:nvSpPr>
        <p:spPr/>
        <p:txBody>
          <a:bodyPr/>
          <a:lstStyle/>
          <a:p>
            <a:r>
              <a:rPr lang="nl-NL" smtClean="0"/>
              <a:t>NPV Roermond - Vrijdag 4 november 2016</a:t>
            </a:r>
            <a:endParaRPr lang="nl-NL"/>
          </a:p>
        </p:txBody>
      </p:sp>
    </p:spTree>
    <p:extLst>
      <p:ext uri="{BB962C8B-B14F-4D97-AF65-F5344CB8AC3E}">
        <p14:creationId xmlns:p14="http://schemas.microsoft.com/office/powerpoint/2010/main" val="170767944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637928"/>
            <a:ext cx="8229600" cy="1143000"/>
          </a:xfrm>
        </p:spPr>
        <p:txBody>
          <a:bodyPr>
            <a:normAutofit fontScale="90000"/>
          </a:bodyPr>
          <a:lstStyle/>
          <a:p>
            <a:r>
              <a:rPr lang="nl-NL" b="1" dirty="0" smtClean="0"/>
              <a:t>Nieuwe ontwikkelingen op het gebied van transplantatie </a:t>
            </a:r>
            <a:r>
              <a:rPr lang="nl-NL" dirty="0" smtClean="0"/>
              <a:t/>
            </a:r>
            <a:br>
              <a:rPr lang="nl-NL" dirty="0" smtClean="0"/>
            </a:br>
            <a:r>
              <a:rPr lang="nl-NL" dirty="0" smtClean="0">
                <a:solidFill>
                  <a:srgbClr val="002060"/>
                </a:solidFill>
              </a:rPr>
              <a:t>E</a:t>
            </a:r>
            <a:r>
              <a:rPr lang="nl-NL" sz="3600" dirty="0" smtClean="0">
                <a:solidFill>
                  <a:srgbClr val="002060"/>
                </a:solidFill>
              </a:rPr>
              <a:t>en toekomst zonder ingrijpende behandelingen?</a:t>
            </a:r>
            <a:endParaRPr lang="nl-NL" sz="3600" dirty="0">
              <a:solidFill>
                <a:srgbClr val="002060"/>
              </a:solidFill>
            </a:endParaRPr>
          </a:p>
        </p:txBody>
      </p:sp>
      <p:sp>
        <p:nvSpPr>
          <p:cNvPr id="3" name="Tijdelijke aanduiding voor inhoud 2"/>
          <p:cNvSpPr>
            <a:spLocks noGrp="1"/>
          </p:cNvSpPr>
          <p:nvPr>
            <p:ph idx="1"/>
          </p:nvPr>
        </p:nvSpPr>
        <p:spPr>
          <a:xfrm>
            <a:off x="457200" y="4231629"/>
            <a:ext cx="8229600" cy="4525963"/>
          </a:xfrm>
        </p:spPr>
        <p:txBody>
          <a:bodyPr/>
          <a:lstStyle/>
          <a:p>
            <a:pPr marL="0" indent="0" algn="ctr">
              <a:buNone/>
            </a:pPr>
            <a:r>
              <a:rPr lang="nl-NL" dirty="0" smtClean="0"/>
              <a:t>Dr. E. M. van Duijnhoven</a:t>
            </a:r>
          </a:p>
          <a:p>
            <a:pPr marL="0" indent="0" algn="ctr">
              <a:buNone/>
            </a:pPr>
            <a:r>
              <a:rPr lang="nl-NL" dirty="0"/>
              <a:t>i</a:t>
            </a:r>
            <a:r>
              <a:rPr lang="nl-NL" dirty="0" smtClean="0"/>
              <a:t>nternist-</a:t>
            </a:r>
            <a:r>
              <a:rPr lang="nl-NL" dirty="0" err="1" smtClean="0"/>
              <a:t>nefroloog</a:t>
            </a:r>
            <a:r>
              <a:rPr lang="nl-NL" dirty="0" smtClean="0"/>
              <a:t> MUMC</a:t>
            </a:r>
            <a:endParaRPr lang="nl-NL" dirty="0"/>
          </a:p>
        </p:txBody>
      </p:sp>
      <p:pic>
        <p:nvPicPr>
          <p:cNvPr id="4" name="Picture 14" descr="http://www.werkenbijmumc.nl/sites/all/themes/mumc_afdeling-v2/assets/images/logo-maastricht-umc.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7074" y="159397"/>
            <a:ext cx="2144315" cy="38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33029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574032"/>
            <a:ext cx="8229600" cy="1143000"/>
          </a:xfrm>
        </p:spPr>
        <p:txBody>
          <a:bodyPr>
            <a:noAutofit/>
          </a:bodyPr>
          <a:lstStyle/>
          <a:p>
            <a:r>
              <a:rPr lang="nl-NL" sz="3200" b="1" dirty="0" smtClean="0"/>
              <a:t>Transplantatie zonder ingrijpende behandeling? </a:t>
            </a:r>
            <a:r>
              <a:rPr lang="nl-NL" sz="3200" dirty="0" smtClean="0"/>
              <a:t/>
            </a:r>
            <a:br>
              <a:rPr lang="nl-NL" sz="3200" dirty="0" smtClean="0"/>
            </a:br>
            <a:r>
              <a:rPr lang="nl-NL" sz="3200" dirty="0" smtClean="0"/>
              <a:t/>
            </a:r>
            <a:br>
              <a:rPr lang="nl-NL" sz="3200" dirty="0" smtClean="0"/>
            </a:br>
            <a:r>
              <a:rPr lang="nl-NL" sz="3200" dirty="0" smtClean="0"/>
              <a:t>Dat kan eigenlijk per definitie niet ………….</a:t>
            </a:r>
            <a:br>
              <a:rPr lang="nl-NL" sz="3200" dirty="0" smtClean="0"/>
            </a:br>
            <a:r>
              <a:rPr lang="nl-NL" sz="3200" dirty="0"/>
              <a:t/>
            </a:r>
            <a:br>
              <a:rPr lang="nl-NL" sz="3200" dirty="0"/>
            </a:br>
            <a:r>
              <a:rPr lang="nl-NL" sz="3200" dirty="0" smtClean="0"/>
              <a:t>Ik zal ingaan op zo min mogelijk ingrijpen qua operatie en medicatie en op nieuwe ontwikkelingen op de belangrijkste hoofdgebieden.</a:t>
            </a:r>
            <a:endParaRPr lang="nl-NL" sz="3200" dirty="0"/>
          </a:p>
        </p:txBody>
      </p:sp>
      <p:pic>
        <p:nvPicPr>
          <p:cNvPr id="4" name="Picture 14" descr="http://www.werkenbijmumc.nl/sites/all/themes/mumc_afdeling-v2/assets/images/logo-maastricht-umc.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7074" y="159397"/>
            <a:ext cx="2144315" cy="38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6963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t>Onderwerpen</a:t>
            </a:r>
            <a:endParaRPr lang="nl-NL" b="1" dirty="0"/>
          </a:p>
        </p:txBody>
      </p:sp>
      <p:sp>
        <p:nvSpPr>
          <p:cNvPr id="3" name="Tijdelijke aanduiding voor inhoud 2"/>
          <p:cNvSpPr>
            <a:spLocks noGrp="1"/>
          </p:cNvSpPr>
          <p:nvPr>
            <p:ph idx="1"/>
          </p:nvPr>
        </p:nvSpPr>
        <p:spPr/>
        <p:txBody>
          <a:bodyPr>
            <a:normAutofit fontScale="92500" lnSpcReduction="20000"/>
          </a:bodyPr>
          <a:lstStyle/>
          <a:p>
            <a:r>
              <a:rPr lang="nl-NL" dirty="0" smtClean="0"/>
              <a:t>Donatie postmortaal</a:t>
            </a:r>
          </a:p>
          <a:p>
            <a:r>
              <a:rPr lang="nl-NL" dirty="0" smtClean="0"/>
              <a:t>Allocatie</a:t>
            </a:r>
          </a:p>
          <a:p>
            <a:r>
              <a:rPr lang="nl-NL" dirty="0" smtClean="0"/>
              <a:t>Donatie levend</a:t>
            </a:r>
          </a:p>
          <a:p>
            <a:r>
              <a:rPr lang="nl-NL" dirty="0" smtClean="0"/>
              <a:t>Chirurgische technieken</a:t>
            </a:r>
          </a:p>
          <a:p>
            <a:r>
              <a:rPr lang="nl-NL" dirty="0" smtClean="0"/>
              <a:t>Weefseltypering/laboratorium research</a:t>
            </a:r>
          </a:p>
          <a:p>
            <a:r>
              <a:rPr lang="nl-NL" dirty="0" err="1" smtClean="0"/>
              <a:t>Immunosuppressie</a:t>
            </a:r>
            <a:endParaRPr lang="nl-NL" dirty="0" smtClean="0"/>
          </a:p>
          <a:p>
            <a:r>
              <a:rPr lang="nl-NL" dirty="0" smtClean="0"/>
              <a:t>Lifestyle</a:t>
            </a:r>
          </a:p>
          <a:p>
            <a:r>
              <a:rPr lang="nl-NL" dirty="0" smtClean="0"/>
              <a:t>Infecties</a:t>
            </a:r>
          </a:p>
          <a:p>
            <a:r>
              <a:rPr lang="nl-NL" dirty="0" smtClean="0"/>
              <a:t>Transplantaat- en patiëntoverleving</a:t>
            </a:r>
          </a:p>
          <a:p>
            <a:endParaRPr lang="nl-NL" dirty="0"/>
          </a:p>
        </p:txBody>
      </p:sp>
      <p:pic>
        <p:nvPicPr>
          <p:cNvPr id="4" name="Picture 14" descr="http://www.werkenbijmumc.nl/sites/all/themes/mumc_afdeling-v2/assets/images/logo-maastricht-umc.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7074" y="159397"/>
            <a:ext cx="2144315" cy="38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0874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5626968" cy="1143000"/>
          </a:xfrm>
        </p:spPr>
        <p:txBody>
          <a:bodyPr/>
          <a:lstStyle/>
          <a:p>
            <a:r>
              <a:rPr lang="nl-NL" b="1" dirty="0" smtClean="0"/>
              <a:t>Donatie postmortaal</a:t>
            </a:r>
            <a:endParaRPr lang="nl-NL" b="1" dirty="0"/>
          </a:p>
        </p:txBody>
      </p:sp>
      <p:sp>
        <p:nvSpPr>
          <p:cNvPr id="3" name="Tijdelijke aanduiding voor inhoud 2"/>
          <p:cNvSpPr>
            <a:spLocks noGrp="1"/>
          </p:cNvSpPr>
          <p:nvPr>
            <p:ph idx="1"/>
          </p:nvPr>
        </p:nvSpPr>
        <p:spPr>
          <a:xfrm>
            <a:off x="230832" y="1556792"/>
            <a:ext cx="8229600" cy="4525963"/>
          </a:xfrm>
        </p:spPr>
        <p:txBody>
          <a:bodyPr>
            <a:normAutofit lnSpcReduction="10000"/>
          </a:bodyPr>
          <a:lstStyle/>
          <a:p>
            <a:r>
              <a:rPr lang="nl-NL" dirty="0" smtClean="0"/>
              <a:t>2 bekende hoofdgroepen: </a:t>
            </a:r>
          </a:p>
          <a:p>
            <a:pPr marL="0" indent="0">
              <a:buNone/>
            </a:pPr>
            <a:r>
              <a:rPr lang="nl-NL" dirty="0" smtClean="0"/>
              <a:t>    HB en NHB (categorie 1,2 en 3)</a:t>
            </a:r>
          </a:p>
          <a:p>
            <a:r>
              <a:rPr lang="nl-NL" dirty="0" smtClean="0"/>
              <a:t>HB nieren op ijs bewaard, </a:t>
            </a:r>
          </a:p>
          <a:p>
            <a:pPr marL="0" indent="0">
              <a:buNone/>
            </a:pPr>
            <a:r>
              <a:rPr lang="nl-NL" dirty="0" smtClean="0"/>
              <a:t>    NHB in speciale machines</a:t>
            </a:r>
          </a:p>
          <a:p>
            <a:pPr marL="0" indent="0">
              <a:buNone/>
            </a:pPr>
            <a:r>
              <a:rPr lang="nl-NL" dirty="0" smtClean="0"/>
              <a:t>Nieuw:</a:t>
            </a:r>
          </a:p>
          <a:p>
            <a:r>
              <a:rPr lang="nl-NL" dirty="0" smtClean="0"/>
              <a:t>Veel trials met machines voor perfusie van de nier ook bij HB nieren</a:t>
            </a:r>
          </a:p>
          <a:p>
            <a:r>
              <a:rPr lang="nl-NL" dirty="0" smtClean="0"/>
              <a:t>Euthanasie donoren</a:t>
            </a:r>
            <a:endParaRPr lang="nl-NL" dirty="0"/>
          </a:p>
        </p:txBody>
      </p:sp>
      <p:pic>
        <p:nvPicPr>
          <p:cNvPr id="4098" name="Picture 2" descr="http://image.slidesharecdn.com/fdairidgfworkshop09sep2011wirish-13161010102892-phpapp01-110915103902-phpapp01/95/fda-iri-dgf-workshop-09-sep2011-w-irish-11-728.jpg?cb=1316083296">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214706"/>
            <a:ext cx="3024336" cy="22682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http://www.werkenbijmumc.nl/sites/all/themes/mumc_afdeling-v2/assets/images/logo-maastricht-umc.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7074" y="159397"/>
            <a:ext cx="2144315" cy="38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8194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t>Allocatie</a:t>
            </a:r>
            <a:endParaRPr lang="nl-NL" b="1" dirty="0"/>
          </a:p>
        </p:txBody>
      </p:sp>
      <p:sp>
        <p:nvSpPr>
          <p:cNvPr id="3" name="Tijdelijke aanduiding voor inhoud 2"/>
          <p:cNvSpPr>
            <a:spLocks noGrp="1"/>
          </p:cNvSpPr>
          <p:nvPr>
            <p:ph idx="1"/>
          </p:nvPr>
        </p:nvSpPr>
        <p:spPr/>
        <p:txBody>
          <a:bodyPr>
            <a:normAutofit fontScale="92500" lnSpcReduction="20000"/>
          </a:bodyPr>
          <a:lstStyle/>
          <a:p>
            <a:r>
              <a:rPr lang="nl-NL" dirty="0" smtClean="0"/>
              <a:t>Grotere rol voor NTS (Nederlandse Transplantatie Stichting), o.a. voor transport</a:t>
            </a:r>
          </a:p>
          <a:p>
            <a:endParaRPr lang="nl-NL" dirty="0" smtClean="0"/>
          </a:p>
          <a:p>
            <a:endParaRPr lang="nl-NL" dirty="0" smtClean="0"/>
          </a:p>
          <a:p>
            <a:r>
              <a:rPr lang="nl-NL" dirty="0" smtClean="0"/>
              <a:t>Gemiddeld kortere wachttijd, hoewel eerste helft 2016 helaas wel landelijke afname aantal transplantaties.</a:t>
            </a:r>
          </a:p>
          <a:p>
            <a:r>
              <a:rPr lang="nl-NL" dirty="0" smtClean="0"/>
              <a:t>Verschillen in wachttijd voor:</a:t>
            </a:r>
          </a:p>
          <a:p>
            <a:pPr lvl="1"/>
            <a:r>
              <a:rPr lang="nl-NL" dirty="0" smtClean="0"/>
              <a:t>senioren</a:t>
            </a:r>
          </a:p>
          <a:p>
            <a:pPr lvl="1"/>
            <a:r>
              <a:rPr lang="nl-NL" dirty="0" smtClean="0"/>
              <a:t>patiënten met bloedgroep A, B of AB t.o.v. O</a:t>
            </a:r>
            <a:endParaRPr lang="nl-NL" dirty="0"/>
          </a:p>
        </p:txBody>
      </p:sp>
      <p:pic>
        <p:nvPicPr>
          <p:cNvPr id="4" name="Picture 14" descr="http://www.werkenbijmumc.nl/sites/all/themes/mumc_afdeling-v2/assets/images/logo-maastricht-umc.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7074" y="159397"/>
            <a:ext cx="2144315" cy="38194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ttp://www.transplantatiestichting.nl/sites/all/themes/custom/nts/logo.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2204864"/>
            <a:ext cx="2714900" cy="93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3090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apps.txnet.eu/SurvivalCurves/servlet/DisplayChart?filename=ET-SurvivlaCurves-3523604584233683837.png"/>
          <p:cNvSpPr>
            <a:spLocks noChangeAspect="1" noChangeArrowheads="1"/>
          </p:cNvSpPr>
          <p:nvPr/>
        </p:nvSpPr>
        <p:spPr bwMode="auto">
          <a:xfrm>
            <a:off x="155575" y="-2239963"/>
            <a:ext cx="7334250" cy="495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5" name="AutoShape 4" descr="https://apps.txnet.eu/SurvivalCurves/servlet/DisplayChart?filename=ET-SurvivlaCurves-3523604584233683837.png"/>
          <p:cNvSpPr>
            <a:spLocks noChangeAspect="1" noChangeArrowheads="1"/>
          </p:cNvSpPr>
          <p:nvPr/>
        </p:nvSpPr>
        <p:spPr bwMode="auto">
          <a:xfrm>
            <a:off x="307975" y="-2087563"/>
            <a:ext cx="7334250" cy="495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6" name="AutoShape 6" descr="https://apps.txnet.eu/SurvivalCurves/servlet/DisplayChart?filename=ET-SurvivlaCurves-3523604584233683837.png"/>
          <p:cNvSpPr>
            <a:spLocks noChangeAspect="1" noChangeArrowheads="1"/>
          </p:cNvSpPr>
          <p:nvPr/>
        </p:nvSpPr>
        <p:spPr bwMode="auto">
          <a:xfrm>
            <a:off x="460375" y="-1935163"/>
            <a:ext cx="7334250" cy="495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7" name="AutoShape 8" descr="https://apps.txnet.eu/SurvivalCurves/servlet/DisplayChart?filename=ET-SurvivlaCurves-3523604584233683837.png"/>
          <p:cNvSpPr>
            <a:spLocks noChangeAspect="1" noChangeArrowheads="1"/>
          </p:cNvSpPr>
          <p:nvPr/>
        </p:nvSpPr>
        <p:spPr bwMode="auto">
          <a:xfrm>
            <a:off x="612775" y="-1782763"/>
            <a:ext cx="7334250" cy="495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pic>
        <p:nvPicPr>
          <p:cNvPr id="9" name="Afbeelding 8"/>
          <p:cNvPicPr/>
          <p:nvPr/>
        </p:nvPicPr>
        <p:blipFill>
          <a:blip r:embed="rId2"/>
          <a:stretch>
            <a:fillRect/>
          </a:stretch>
        </p:blipFill>
        <p:spPr>
          <a:xfrm>
            <a:off x="827584" y="1340768"/>
            <a:ext cx="7416823" cy="4896544"/>
          </a:xfrm>
          <a:prstGeom prst="rect">
            <a:avLst/>
          </a:prstGeom>
        </p:spPr>
      </p:pic>
      <p:sp>
        <p:nvSpPr>
          <p:cNvPr id="10" name="Tekstvak 9"/>
          <p:cNvSpPr txBox="1"/>
          <p:nvPr/>
        </p:nvSpPr>
        <p:spPr>
          <a:xfrm>
            <a:off x="1506336" y="602685"/>
            <a:ext cx="6090000" cy="954107"/>
          </a:xfrm>
          <a:prstGeom prst="rect">
            <a:avLst/>
          </a:prstGeom>
          <a:noFill/>
        </p:spPr>
        <p:txBody>
          <a:bodyPr wrap="none" rtlCol="0">
            <a:spAutoFit/>
          </a:bodyPr>
          <a:lstStyle/>
          <a:p>
            <a:pPr algn="ctr"/>
            <a:r>
              <a:rPr lang="nl-NL" sz="2800" dirty="0">
                <a:solidFill>
                  <a:prstClr val="black"/>
                </a:solidFill>
              </a:rPr>
              <a:t>Gemiddelde wachttijd voor postmortale </a:t>
            </a:r>
          </a:p>
          <a:p>
            <a:pPr algn="ctr"/>
            <a:r>
              <a:rPr lang="nl-NL" sz="2800" dirty="0">
                <a:solidFill>
                  <a:prstClr val="black"/>
                </a:solidFill>
              </a:rPr>
              <a:t>niertransplantatie Nederland</a:t>
            </a:r>
          </a:p>
        </p:txBody>
      </p:sp>
      <p:sp>
        <p:nvSpPr>
          <p:cNvPr id="11" name="AutoShape 10" descr="Afbeeldingsresultaat voor logo mumc"/>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12" name="AutoShape 12" descr="Afbeeldingsresultaat voor logo mumc"/>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pic>
        <p:nvPicPr>
          <p:cNvPr id="1038" name="Picture 14" descr="http://www.werkenbijmumc.nl/sites/all/themes/mumc_afdeling-v2/assets/images/logo-maastricht-umc.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7074" y="159397"/>
            <a:ext cx="2144315" cy="38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87545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t>Donatie levend</a:t>
            </a:r>
            <a:endParaRPr lang="nl-NL" b="1" dirty="0"/>
          </a:p>
        </p:txBody>
      </p:sp>
      <p:sp>
        <p:nvSpPr>
          <p:cNvPr id="3" name="Tijdelijke aanduiding voor inhoud 2"/>
          <p:cNvSpPr>
            <a:spLocks noGrp="1"/>
          </p:cNvSpPr>
          <p:nvPr>
            <p:ph idx="1"/>
          </p:nvPr>
        </p:nvSpPr>
        <p:spPr>
          <a:xfrm>
            <a:off x="179513" y="1600200"/>
            <a:ext cx="8711876" cy="4525963"/>
          </a:xfrm>
        </p:spPr>
        <p:txBody>
          <a:bodyPr>
            <a:normAutofit/>
          </a:bodyPr>
          <a:lstStyle/>
          <a:p>
            <a:r>
              <a:rPr lang="nl-NL" dirty="0" smtClean="0"/>
              <a:t>Cross-over niertransplantatie programma:              Value </a:t>
            </a:r>
            <a:r>
              <a:rPr lang="nl-NL" dirty="0" err="1" smtClean="0"/>
              <a:t>Based</a:t>
            </a:r>
            <a:r>
              <a:rPr lang="nl-NL" dirty="0" smtClean="0"/>
              <a:t> Health Care award 2016 i.v.m. unieke landelijke samenwerking tussen alle centra en de NTS</a:t>
            </a:r>
          </a:p>
        </p:txBody>
      </p:sp>
      <p:pic>
        <p:nvPicPr>
          <p:cNvPr id="4" name="Picture 14" descr="http://www.werkenbijmumc.nl/sites/all/themes/mumc_afdeling-v2/assets/images/logo-maastricht-umc.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7074" y="159397"/>
            <a:ext cx="2144315" cy="38194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fbeeldingsresultaat voor domino paired">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3573016"/>
            <a:ext cx="2857500" cy="320040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Afbeeldingsresultaat voor cross over transplantati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608" y="3861048"/>
            <a:ext cx="3248025"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62660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fbeeldingsresultaat voor domino paired kidney donatio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2266787"/>
            <a:ext cx="5256584" cy="404253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nl-NL" b="1" dirty="0" smtClean="0"/>
              <a:t>Donatie levend</a:t>
            </a:r>
            <a:endParaRPr lang="nl-NL" b="1" dirty="0"/>
          </a:p>
        </p:txBody>
      </p:sp>
      <p:sp>
        <p:nvSpPr>
          <p:cNvPr id="3" name="Tijdelijke aanduiding voor inhoud 2"/>
          <p:cNvSpPr>
            <a:spLocks noGrp="1"/>
          </p:cNvSpPr>
          <p:nvPr>
            <p:ph idx="1"/>
          </p:nvPr>
        </p:nvSpPr>
        <p:spPr/>
        <p:txBody>
          <a:bodyPr>
            <a:normAutofit/>
          </a:bodyPr>
          <a:lstStyle/>
          <a:p>
            <a:r>
              <a:rPr lang="nl-NL" dirty="0" smtClean="0"/>
              <a:t>Altruïsten die doneren in domino-</a:t>
            </a:r>
            <a:r>
              <a:rPr lang="nl-NL" dirty="0" err="1" smtClean="0"/>
              <a:t>paired</a:t>
            </a:r>
            <a:r>
              <a:rPr lang="nl-NL" dirty="0" smtClean="0"/>
              <a:t> </a:t>
            </a:r>
          </a:p>
          <a:p>
            <a:pPr marL="0" indent="0">
              <a:buNone/>
            </a:pPr>
            <a:r>
              <a:rPr lang="nl-NL" dirty="0"/>
              <a:t> </a:t>
            </a:r>
            <a:r>
              <a:rPr lang="nl-NL" dirty="0" smtClean="0"/>
              <a:t>   transplantaties</a:t>
            </a:r>
          </a:p>
        </p:txBody>
      </p:sp>
      <p:pic>
        <p:nvPicPr>
          <p:cNvPr id="4" name="Picture 14" descr="http://www.werkenbijmumc.nl/sites/all/themes/mumc_afdeling-v2/assets/images/logo-maastricht-umc.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7074" y="159397"/>
            <a:ext cx="2144315" cy="38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34623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http://www.werkenbijmumc.nl/sites/all/themes/mumc_afdeling-v2/assets/images/logo-maastricht-umc.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7074" y="159397"/>
            <a:ext cx="2144315" cy="38194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395536" y="476672"/>
            <a:ext cx="8495853"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GB" sz="2800" kern="0" dirty="0" err="1" smtClean="0">
                <a:solidFill>
                  <a:srgbClr val="002060"/>
                </a:solidFill>
              </a:rPr>
              <a:t>Resultaten</a:t>
            </a:r>
            <a:r>
              <a:rPr lang="en-GB" sz="2800" kern="0" dirty="0" smtClean="0">
                <a:solidFill>
                  <a:srgbClr val="002060"/>
                </a:solidFill>
              </a:rPr>
              <a:t> </a:t>
            </a:r>
            <a:r>
              <a:rPr lang="en-GB" sz="2800" kern="0" dirty="0" err="1" smtClean="0">
                <a:solidFill>
                  <a:srgbClr val="002060"/>
                </a:solidFill>
              </a:rPr>
              <a:t>Nederlands</a:t>
            </a:r>
            <a:r>
              <a:rPr lang="en-GB" sz="2800" kern="0" dirty="0" smtClean="0">
                <a:solidFill>
                  <a:srgbClr val="002060"/>
                </a:solidFill>
              </a:rPr>
              <a:t> </a:t>
            </a:r>
            <a:r>
              <a:rPr lang="en-GB" sz="2800" kern="0" dirty="0">
                <a:solidFill>
                  <a:srgbClr val="002060"/>
                </a:solidFill>
              </a:rPr>
              <a:t>c</a:t>
            </a:r>
            <a:r>
              <a:rPr lang="en-GB" sz="2800" kern="0" dirty="0" smtClean="0">
                <a:solidFill>
                  <a:srgbClr val="002060"/>
                </a:solidFill>
              </a:rPr>
              <a:t>ross-over </a:t>
            </a:r>
            <a:r>
              <a:rPr lang="en-GB" sz="2800" kern="0" dirty="0" err="1" smtClean="0">
                <a:solidFill>
                  <a:srgbClr val="002060"/>
                </a:solidFill>
              </a:rPr>
              <a:t>niertransplantatieprogramma</a:t>
            </a:r>
            <a:r>
              <a:rPr lang="en-GB" sz="2800" kern="0" dirty="0" smtClean="0">
                <a:solidFill>
                  <a:srgbClr val="002060"/>
                </a:solidFill>
              </a:rPr>
              <a:t> 2004 tot en met 2015. </a:t>
            </a:r>
          </a:p>
          <a:p>
            <a:pPr>
              <a:defRPr/>
            </a:pPr>
            <a:r>
              <a:rPr lang="en-GB" sz="2800" kern="0" dirty="0" err="1" smtClean="0">
                <a:solidFill>
                  <a:srgbClr val="002060"/>
                </a:solidFill>
              </a:rPr>
              <a:t>Wat</a:t>
            </a:r>
            <a:r>
              <a:rPr lang="en-GB" sz="2800" kern="0" dirty="0" smtClean="0">
                <a:solidFill>
                  <a:srgbClr val="002060"/>
                </a:solidFill>
              </a:rPr>
              <a:t> is </a:t>
            </a:r>
            <a:r>
              <a:rPr lang="en-GB" sz="2800" kern="0" dirty="0" err="1" smtClean="0">
                <a:solidFill>
                  <a:srgbClr val="002060"/>
                </a:solidFill>
              </a:rPr>
              <a:t>er</a:t>
            </a:r>
            <a:r>
              <a:rPr lang="en-GB" sz="2800" kern="0" dirty="0" smtClean="0">
                <a:solidFill>
                  <a:srgbClr val="002060"/>
                </a:solidFill>
              </a:rPr>
              <a:t> met de </a:t>
            </a:r>
            <a:r>
              <a:rPr lang="en-GB" sz="2800" kern="0" dirty="0" err="1" smtClean="0">
                <a:solidFill>
                  <a:srgbClr val="002060"/>
                </a:solidFill>
              </a:rPr>
              <a:t>deelnemers</a:t>
            </a:r>
            <a:r>
              <a:rPr lang="en-GB" sz="2800" kern="0" dirty="0" smtClean="0">
                <a:solidFill>
                  <a:srgbClr val="002060"/>
                </a:solidFill>
              </a:rPr>
              <a:t> </a:t>
            </a:r>
            <a:r>
              <a:rPr lang="en-GB" sz="2800" kern="0" dirty="0" err="1" smtClean="0">
                <a:solidFill>
                  <a:srgbClr val="002060"/>
                </a:solidFill>
              </a:rPr>
              <a:t>gebeurd</a:t>
            </a:r>
            <a:r>
              <a:rPr lang="en-GB" sz="2800" kern="0" dirty="0" smtClean="0">
                <a:solidFill>
                  <a:srgbClr val="002060"/>
                </a:solidFill>
              </a:rPr>
              <a:t>?</a:t>
            </a:r>
          </a:p>
          <a:p>
            <a:pPr>
              <a:defRPr/>
            </a:pPr>
            <a:r>
              <a:rPr lang="en-GB" sz="2800" kern="0" dirty="0" smtClean="0">
                <a:solidFill>
                  <a:srgbClr val="002060"/>
                </a:solidFill>
              </a:rPr>
              <a:t>48 procedures, 740 </a:t>
            </a:r>
            <a:r>
              <a:rPr lang="en-GB" sz="2800" kern="0" dirty="0" err="1" smtClean="0">
                <a:solidFill>
                  <a:srgbClr val="002060"/>
                </a:solidFill>
              </a:rPr>
              <a:t>deelnemende</a:t>
            </a:r>
            <a:r>
              <a:rPr lang="en-GB" sz="2800" kern="0" dirty="0" smtClean="0">
                <a:solidFill>
                  <a:srgbClr val="002060"/>
                </a:solidFill>
              </a:rPr>
              <a:t> </a:t>
            </a:r>
            <a:r>
              <a:rPr lang="en-GB" sz="2800" kern="0" dirty="0" err="1" smtClean="0">
                <a:solidFill>
                  <a:srgbClr val="002060"/>
                </a:solidFill>
              </a:rPr>
              <a:t>paren</a:t>
            </a:r>
            <a:endParaRPr lang="en-GB" sz="2800" kern="0" dirty="0">
              <a:solidFill>
                <a:srgbClr val="002060"/>
              </a:solidFill>
            </a:endParaRPr>
          </a:p>
        </p:txBody>
      </p:sp>
      <p:graphicFrame>
        <p:nvGraphicFramePr>
          <p:cNvPr id="5" name="Chart Placeholder 3"/>
          <p:cNvGraphicFramePr>
            <a:graphicFrameLocks/>
          </p:cNvGraphicFramePr>
          <p:nvPr>
            <p:extLst>
              <p:ext uri="{D42A27DB-BD31-4B8C-83A1-F6EECF244321}">
                <p14:modId xmlns:p14="http://schemas.microsoft.com/office/powerpoint/2010/main" val="2432741475"/>
              </p:ext>
            </p:extLst>
          </p:nvPr>
        </p:nvGraphicFramePr>
        <p:xfrm>
          <a:off x="1161253" y="1916832"/>
          <a:ext cx="7227888" cy="4216400"/>
        </p:xfrm>
        <a:graphic>
          <a:graphicData uri="http://schemas.openxmlformats.org/presentationml/2006/ole">
            <mc:AlternateContent xmlns:mc="http://schemas.openxmlformats.org/markup-compatibility/2006">
              <mc:Choice xmlns:v="urn:schemas-microsoft-com:vml" Requires="v">
                <p:oleObj spid="_x0000_s23562" r:id="rId6" imgW="7230483" imgH="4218798" progId="Excel.Chart.8">
                  <p:embed/>
                </p:oleObj>
              </mc:Choice>
              <mc:Fallback>
                <p:oleObj r:id="rId6" imgW="7230483" imgH="4218798" progId="Excel.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1253" y="1916832"/>
                        <a:ext cx="7227888" cy="4216400"/>
                      </a:xfrm>
                      <a:prstGeom prst="rect">
                        <a:avLst/>
                      </a:prstGeom>
                      <a:solidFill>
                        <a:srgbClr val="0070C0"/>
                      </a:solidFill>
                      <a:ln>
                        <a:solidFill>
                          <a:schemeClr val="accent6">
                            <a:lumMod val="75000"/>
                          </a:schemeClr>
                        </a:solidFill>
                      </a:ln>
                    </p:spPr>
                  </p:pic>
                </p:oleObj>
              </mc:Fallback>
            </mc:AlternateContent>
          </a:graphicData>
        </a:graphic>
      </p:graphicFrame>
    </p:spTree>
    <p:extLst>
      <p:ext uri="{BB962C8B-B14F-4D97-AF65-F5344CB8AC3E}">
        <p14:creationId xmlns:p14="http://schemas.microsoft.com/office/powerpoint/2010/main" val="37073982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endParaRPr lang="nl-NL" altLang="nl-NL"/>
          </a:p>
        </p:txBody>
      </p:sp>
      <p:sp>
        <p:nvSpPr>
          <p:cNvPr id="33795" name="Rectangle 3"/>
          <p:cNvSpPr>
            <a:spLocks noGrp="1" noChangeArrowheads="1"/>
          </p:cNvSpPr>
          <p:nvPr>
            <p:ph type="body" idx="1"/>
          </p:nvPr>
        </p:nvSpPr>
        <p:spPr/>
        <p:txBody>
          <a:bodyPr/>
          <a:lstStyle/>
          <a:p>
            <a:pPr>
              <a:lnSpc>
                <a:spcPct val="90000"/>
              </a:lnSpc>
            </a:pPr>
            <a:r>
              <a:rPr lang="nl-NL" altLang="nl-NL"/>
              <a:t>Waterbehandeling</a:t>
            </a:r>
          </a:p>
          <a:p>
            <a:pPr>
              <a:lnSpc>
                <a:spcPct val="90000"/>
              </a:lnSpc>
            </a:pPr>
            <a:r>
              <a:rPr lang="nl-NL" altLang="nl-NL"/>
              <a:t>Hepatitisvaccinatie</a:t>
            </a:r>
          </a:p>
          <a:p>
            <a:pPr>
              <a:lnSpc>
                <a:spcPct val="90000"/>
              </a:lnSpc>
            </a:pPr>
            <a:r>
              <a:rPr lang="nl-NL" altLang="nl-NL"/>
              <a:t>Erytropoëtine behandeling</a:t>
            </a:r>
          </a:p>
          <a:p>
            <a:pPr>
              <a:lnSpc>
                <a:spcPct val="90000"/>
              </a:lnSpc>
            </a:pPr>
            <a:r>
              <a:rPr lang="nl-NL" altLang="nl-NL"/>
              <a:t>Shunts</a:t>
            </a:r>
          </a:p>
          <a:p>
            <a:pPr>
              <a:lnSpc>
                <a:spcPct val="90000"/>
              </a:lnSpc>
            </a:pPr>
            <a:r>
              <a:rPr lang="nl-NL" altLang="nl-NL"/>
              <a:t>Predialyse begeleiding</a:t>
            </a:r>
          </a:p>
          <a:p>
            <a:pPr>
              <a:lnSpc>
                <a:spcPct val="90000"/>
              </a:lnSpc>
            </a:pPr>
            <a:r>
              <a:rPr lang="nl-NL" altLang="nl-NL"/>
              <a:t>Peritoneale dialyse</a:t>
            </a:r>
          </a:p>
          <a:p>
            <a:pPr>
              <a:lnSpc>
                <a:spcPct val="90000"/>
              </a:lnSpc>
            </a:pPr>
            <a:r>
              <a:rPr lang="nl-NL" altLang="nl-NL"/>
              <a:t>Sociaal verpleegkundige</a:t>
            </a:r>
          </a:p>
          <a:p>
            <a:pPr>
              <a:lnSpc>
                <a:spcPct val="90000"/>
              </a:lnSpc>
            </a:pPr>
            <a:r>
              <a:rPr lang="nl-NL" altLang="nl-NL"/>
              <a:t>Weerterbergen</a:t>
            </a:r>
          </a:p>
        </p:txBody>
      </p:sp>
    </p:spTree>
    <p:extLst>
      <p:ext uri="{BB962C8B-B14F-4D97-AF65-F5344CB8AC3E}">
        <p14:creationId xmlns:p14="http://schemas.microsoft.com/office/powerpoint/2010/main" val="284450640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6632"/>
            <a:ext cx="8229600" cy="1143000"/>
          </a:xfrm>
        </p:spPr>
        <p:txBody>
          <a:bodyPr/>
          <a:lstStyle/>
          <a:p>
            <a:r>
              <a:rPr lang="nl-NL" b="1" dirty="0" smtClean="0"/>
              <a:t>Donatie levend</a:t>
            </a:r>
            <a:endParaRPr lang="nl-NL" b="1" dirty="0"/>
          </a:p>
        </p:txBody>
      </p:sp>
      <p:sp>
        <p:nvSpPr>
          <p:cNvPr id="3" name="Tijdelijke aanduiding voor inhoud 2"/>
          <p:cNvSpPr>
            <a:spLocks noGrp="1"/>
          </p:cNvSpPr>
          <p:nvPr>
            <p:ph idx="1"/>
          </p:nvPr>
        </p:nvSpPr>
        <p:spPr>
          <a:xfrm>
            <a:off x="539147" y="1268760"/>
            <a:ext cx="8229600" cy="5184576"/>
          </a:xfrm>
        </p:spPr>
        <p:txBody>
          <a:bodyPr>
            <a:normAutofit fontScale="77500" lnSpcReduction="20000"/>
          </a:bodyPr>
          <a:lstStyle/>
          <a:p>
            <a:r>
              <a:rPr lang="nl-NL" dirty="0" smtClean="0"/>
              <a:t>Toename bloedgroep incompatibele niertransplantatie</a:t>
            </a:r>
          </a:p>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endParaRPr lang="nl-NL" dirty="0"/>
          </a:p>
          <a:p>
            <a:endParaRPr lang="nl-NL" dirty="0" smtClean="0"/>
          </a:p>
          <a:p>
            <a:endParaRPr lang="nl-NL" dirty="0"/>
          </a:p>
          <a:p>
            <a:r>
              <a:rPr lang="nl-NL" dirty="0" smtClean="0"/>
              <a:t>Landelijk programma desensibilisatie hoog geïmmuniseerde patiënten die een levende donor hebben</a:t>
            </a:r>
            <a:endParaRPr lang="nl-NL" dirty="0"/>
          </a:p>
        </p:txBody>
      </p:sp>
      <p:pic>
        <p:nvPicPr>
          <p:cNvPr id="4" name="Picture 14" descr="http://www.werkenbijmumc.nl/sites/all/themes/mumc_afdeling-v2/assets/images/logo-maastricht-umc.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7074" y="159397"/>
            <a:ext cx="2144315" cy="38194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Afbeeldingsresultaat voor bloedgroep incompatibel transplantati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736" y="2060848"/>
            <a:ext cx="4916422" cy="315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92695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t>Chirurgische technieken</a:t>
            </a:r>
            <a:endParaRPr lang="nl-NL" b="1" dirty="0"/>
          </a:p>
        </p:txBody>
      </p:sp>
      <p:sp>
        <p:nvSpPr>
          <p:cNvPr id="3" name="Tijdelijke aanduiding voor inhoud 2"/>
          <p:cNvSpPr>
            <a:spLocks noGrp="1"/>
          </p:cNvSpPr>
          <p:nvPr>
            <p:ph idx="1"/>
          </p:nvPr>
        </p:nvSpPr>
        <p:spPr/>
        <p:txBody>
          <a:bodyPr>
            <a:normAutofit/>
          </a:bodyPr>
          <a:lstStyle/>
          <a:p>
            <a:r>
              <a:rPr lang="nl-NL" dirty="0" smtClean="0"/>
              <a:t>Laparoscopische </a:t>
            </a:r>
            <a:r>
              <a:rPr lang="nl-NL" dirty="0" err="1" smtClean="0"/>
              <a:t>uitname</a:t>
            </a:r>
            <a:r>
              <a:rPr lang="nl-NL" dirty="0" smtClean="0"/>
              <a:t> van de nier bij de donor</a:t>
            </a:r>
          </a:p>
          <a:p>
            <a:endParaRPr lang="nl-NL" dirty="0"/>
          </a:p>
          <a:p>
            <a:endParaRPr lang="nl-NL" dirty="0" smtClean="0"/>
          </a:p>
          <a:p>
            <a:endParaRPr lang="nl-NL" dirty="0" smtClean="0"/>
          </a:p>
          <a:p>
            <a:r>
              <a:rPr lang="nl-NL" dirty="0" smtClean="0"/>
              <a:t>Heringevoerd: </a:t>
            </a:r>
          </a:p>
          <a:p>
            <a:pPr marL="0" indent="0">
              <a:buNone/>
            </a:pPr>
            <a:r>
              <a:rPr lang="nl-NL" dirty="0"/>
              <a:t>	</a:t>
            </a:r>
            <a:r>
              <a:rPr lang="nl-NL" dirty="0" smtClean="0"/>
              <a:t>JJ </a:t>
            </a:r>
            <a:r>
              <a:rPr lang="nl-NL" dirty="0" err="1" smtClean="0"/>
              <a:t>catheter</a:t>
            </a:r>
            <a:r>
              <a:rPr lang="nl-NL" dirty="0" smtClean="0"/>
              <a:t> in de urineleider</a:t>
            </a:r>
          </a:p>
          <a:p>
            <a:endParaRPr lang="nl-NL" dirty="0"/>
          </a:p>
        </p:txBody>
      </p:sp>
      <p:pic>
        <p:nvPicPr>
          <p:cNvPr id="4" name="Picture 14" descr="http://www.werkenbijmumc.nl/sites/all/themes/mumc_afdeling-v2/assets/images/logo-maastricht-umc.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7074" y="159397"/>
            <a:ext cx="2144315" cy="38194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nephrectomy with hand po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0315" y="2276872"/>
            <a:ext cx="2760307" cy="216024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vanderbilthealth.com/includes/healthtopics/getimage.php?imageid=89437">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168" y="2262314"/>
            <a:ext cx="2671192" cy="3737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69368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smtClean="0"/>
              <a:t>Weefseltypering en</a:t>
            </a:r>
            <a:br>
              <a:rPr lang="nl-NL" b="1" dirty="0" smtClean="0"/>
            </a:br>
            <a:r>
              <a:rPr lang="nl-NL" b="1" dirty="0" smtClean="0"/>
              <a:t>laboratorium research</a:t>
            </a:r>
            <a:endParaRPr lang="nl-NL" b="1" dirty="0"/>
          </a:p>
        </p:txBody>
      </p:sp>
      <p:sp>
        <p:nvSpPr>
          <p:cNvPr id="3" name="Tijdelijke aanduiding voor inhoud 2"/>
          <p:cNvSpPr>
            <a:spLocks noGrp="1"/>
          </p:cNvSpPr>
          <p:nvPr>
            <p:ph idx="1"/>
          </p:nvPr>
        </p:nvSpPr>
        <p:spPr/>
        <p:txBody>
          <a:bodyPr>
            <a:normAutofit fontScale="92500" lnSpcReduction="20000"/>
          </a:bodyPr>
          <a:lstStyle/>
          <a:p>
            <a:r>
              <a:rPr lang="nl-NL" dirty="0" smtClean="0"/>
              <a:t>Steeds gevoeliger testen om HLA antistoffen vast te stellen. Landelijke studie gaat consequenties voor toewijzing van de organen aan bepaalde ontvangers en consequenties voor anti-afstotings medicijnen onderzoeken.</a:t>
            </a:r>
          </a:p>
          <a:p>
            <a:r>
              <a:rPr lang="nl-NL" dirty="0" smtClean="0"/>
              <a:t>Na transplantatie veel onderzoek naar HLA antistoffen specifiek gericht tegen de erfelijke eigenschappen van de donor.</a:t>
            </a:r>
          </a:p>
          <a:p>
            <a:r>
              <a:rPr lang="nl-NL" dirty="0" smtClean="0"/>
              <a:t>Studies naar beïnvloeding van afweercelfuncties met als doel tolerantie te ontwikkelen zodat geen of minder </a:t>
            </a:r>
            <a:r>
              <a:rPr lang="nl-NL" dirty="0" err="1" smtClean="0"/>
              <a:t>immunosuppressie</a:t>
            </a:r>
            <a:r>
              <a:rPr lang="nl-NL" dirty="0" smtClean="0"/>
              <a:t> nodig is.</a:t>
            </a:r>
            <a:endParaRPr lang="nl-NL" dirty="0"/>
          </a:p>
        </p:txBody>
      </p:sp>
      <p:pic>
        <p:nvPicPr>
          <p:cNvPr id="4" name="Picture 14" descr="http://www.werkenbijmumc.nl/sites/all/themes/mumc_afdeling-v2/assets/images/logo-maastricht-umc.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7074" y="159397"/>
            <a:ext cx="2144315" cy="38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72748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medicine-online.org/img/p/1/7/9/7/1797-large_default.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912" y="2348880"/>
            <a:ext cx="1434480" cy="143448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nl-NL" b="1" dirty="0" err="1" smtClean="0"/>
              <a:t>Immunosuppressie</a:t>
            </a:r>
            <a:endParaRPr lang="nl-NL" b="1" dirty="0"/>
          </a:p>
        </p:txBody>
      </p:sp>
      <p:pic>
        <p:nvPicPr>
          <p:cNvPr id="4" name="Picture 14" descr="http://www.werkenbijmumc.nl/sites/all/themes/mumc_afdeling-v2/assets/images/logo-maastricht-umc.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7074" y="159397"/>
            <a:ext cx="2144315" cy="38194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medicine-online.org/img/cms/certican-0.5mg.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9304" y="4005064"/>
            <a:ext cx="1264824" cy="64586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images.medscape.com/pi/features/drugdirectory/octupdate/NOV03930.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6296" y="5013176"/>
            <a:ext cx="1318476" cy="988857"/>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encrypted-tbn3.gstatic.com/images?q=tbn:ANd9GcR9BQjBaBZ_DP9yj3c8Wcj3XYIumqtiMTzM24DT1h1J8SAYcv5SF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54067" y="5370275"/>
            <a:ext cx="1151534" cy="1234528"/>
          </a:xfrm>
          <a:prstGeom prst="rect">
            <a:avLst/>
          </a:prstGeom>
          <a:noFill/>
          <a:extLst>
            <a:ext uri="{909E8E84-426E-40DD-AFC4-6F175D3DCCD1}">
              <a14:hiddenFill xmlns:a14="http://schemas.microsoft.com/office/drawing/2010/main">
                <a:solidFill>
                  <a:srgbClr val="FFFFFF"/>
                </a:solidFill>
              </a14:hiddenFill>
            </a:ext>
          </a:extLst>
        </p:spPr>
      </p:pic>
      <p:sp>
        <p:nvSpPr>
          <p:cNvPr id="14" name="Tijdelijke aanduiding voor inhoud 2"/>
          <p:cNvSpPr>
            <a:spLocks noGrp="1"/>
          </p:cNvSpPr>
          <p:nvPr>
            <p:ph idx="1"/>
          </p:nvPr>
        </p:nvSpPr>
        <p:spPr>
          <a:xfrm>
            <a:off x="457200" y="1600200"/>
            <a:ext cx="8229600" cy="4525963"/>
          </a:xfrm>
        </p:spPr>
        <p:txBody>
          <a:bodyPr>
            <a:normAutofit fontScale="85000" lnSpcReduction="20000"/>
          </a:bodyPr>
          <a:lstStyle/>
          <a:p>
            <a:r>
              <a:rPr lang="nl-NL" dirty="0" smtClean="0"/>
              <a:t>Vertrouwde combinatie </a:t>
            </a:r>
            <a:r>
              <a:rPr lang="nl-NL" dirty="0" err="1" smtClean="0"/>
              <a:t>tacrolimus</a:t>
            </a:r>
            <a:r>
              <a:rPr lang="nl-NL" dirty="0" smtClean="0"/>
              <a:t>, </a:t>
            </a:r>
            <a:r>
              <a:rPr lang="nl-NL" dirty="0" err="1" smtClean="0"/>
              <a:t>cellcept</a:t>
            </a:r>
            <a:r>
              <a:rPr lang="nl-NL" dirty="0" smtClean="0"/>
              <a:t> en </a:t>
            </a:r>
            <a:r>
              <a:rPr lang="nl-NL" dirty="0" err="1" smtClean="0"/>
              <a:t>prednisolon</a:t>
            </a:r>
            <a:r>
              <a:rPr lang="nl-NL" dirty="0" smtClean="0"/>
              <a:t> in de meeste centra, uniek in MUMC a.d.h.v. biopten afbouw tot 1 of 2 middelen bij de meeste patiënten, dus minder ingrijpend!</a:t>
            </a:r>
          </a:p>
          <a:p>
            <a:r>
              <a:rPr lang="nl-NL" dirty="0" err="1" smtClean="0"/>
              <a:t>Advagraf</a:t>
            </a:r>
            <a:r>
              <a:rPr lang="nl-NL" dirty="0" smtClean="0"/>
              <a:t>, langwerkende </a:t>
            </a:r>
            <a:r>
              <a:rPr lang="nl-NL" dirty="0" err="1" smtClean="0"/>
              <a:t>tacrolimus</a:t>
            </a:r>
            <a:endParaRPr lang="nl-NL" dirty="0" smtClean="0"/>
          </a:p>
          <a:p>
            <a:r>
              <a:rPr lang="nl-NL" dirty="0" smtClean="0"/>
              <a:t>Overwegen </a:t>
            </a:r>
            <a:r>
              <a:rPr lang="nl-NL" dirty="0" err="1" smtClean="0"/>
              <a:t>prednisolon</a:t>
            </a:r>
            <a:r>
              <a:rPr lang="nl-NL" dirty="0" smtClean="0"/>
              <a:t> te handhaven bij snel progressieve </a:t>
            </a:r>
            <a:r>
              <a:rPr lang="nl-NL" dirty="0" err="1" smtClean="0"/>
              <a:t>IgA</a:t>
            </a:r>
            <a:r>
              <a:rPr lang="nl-NL" dirty="0" smtClean="0"/>
              <a:t> nefropathie</a:t>
            </a:r>
          </a:p>
          <a:p>
            <a:r>
              <a:rPr lang="nl-NL" dirty="0" smtClean="0"/>
              <a:t>Trial met </a:t>
            </a:r>
            <a:r>
              <a:rPr lang="nl-NL" dirty="0" err="1" smtClean="0"/>
              <a:t>Everolimus</a:t>
            </a:r>
            <a:endParaRPr lang="nl-NL" dirty="0" smtClean="0"/>
          </a:p>
          <a:p>
            <a:r>
              <a:rPr lang="nl-NL" dirty="0" smtClean="0"/>
              <a:t>Il2 inductie bij immunologisch hoger risico op afstoting</a:t>
            </a:r>
          </a:p>
          <a:p>
            <a:r>
              <a:rPr lang="nl-NL" dirty="0" smtClean="0"/>
              <a:t>Overig: </a:t>
            </a:r>
          </a:p>
          <a:p>
            <a:pPr marL="0" indent="0">
              <a:buNone/>
            </a:pPr>
            <a:r>
              <a:rPr lang="nl-NL" dirty="0"/>
              <a:t>	</a:t>
            </a:r>
            <a:r>
              <a:rPr lang="nl-NL" dirty="0" err="1" smtClean="0"/>
              <a:t>Eculizumab</a:t>
            </a:r>
            <a:r>
              <a:rPr lang="nl-NL" dirty="0" smtClean="0"/>
              <a:t> bij (terugkeer) HUS</a:t>
            </a:r>
            <a:endParaRPr lang="nl-NL" dirty="0"/>
          </a:p>
        </p:txBody>
      </p:sp>
    </p:spTree>
    <p:extLst>
      <p:ext uri="{BB962C8B-B14F-4D97-AF65-F5344CB8AC3E}">
        <p14:creationId xmlns:p14="http://schemas.microsoft.com/office/powerpoint/2010/main" val="151826437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t>Infecties</a:t>
            </a:r>
            <a:endParaRPr lang="nl-NL" b="1" dirty="0"/>
          </a:p>
        </p:txBody>
      </p:sp>
      <p:sp>
        <p:nvSpPr>
          <p:cNvPr id="3" name="Tijdelijke aanduiding voor inhoud 2"/>
          <p:cNvSpPr>
            <a:spLocks noGrp="1"/>
          </p:cNvSpPr>
          <p:nvPr>
            <p:ph idx="1"/>
          </p:nvPr>
        </p:nvSpPr>
        <p:spPr/>
        <p:txBody>
          <a:bodyPr/>
          <a:lstStyle/>
          <a:p>
            <a:r>
              <a:rPr lang="nl-NL" dirty="0" smtClean="0"/>
              <a:t>Hepatitis E bij getransplanteerden</a:t>
            </a:r>
            <a:endParaRPr lang="nl-NL" dirty="0"/>
          </a:p>
        </p:txBody>
      </p:sp>
      <p:pic>
        <p:nvPicPr>
          <p:cNvPr id="4" name="Picture 14" descr="http://www.werkenbijmumc.nl/sites/all/themes/mumc_afdeling-v2/assets/images/logo-maastricht-umc.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7074" y="159397"/>
            <a:ext cx="2144315" cy="38194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nutritionfacts.org/wp-content/uploads/2010/10/NF-Hepatitis-E-Virus-in-Pork-1024x444.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032" y="2708920"/>
            <a:ext cx="8241432" cy="357343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Afbeeldingsresultaat voor pat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28" y="260648"/>
            <a:ext cx="1872208" cy="124813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Afbeeldingsresultaat voor leverworst">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76256" y="764704"/>
            <a:ext cx="1762674" cy="1284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6415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t>Lifestyle</a:t>
            </a:r>
            <a:endParaRPr lang="nl-NL" b="1" dirty="0"/>
          </a:p>
        </p:txBody>
      </p:sp>
      <p:sp>
        <p:nvSpPr>
          <p:cNvPr id="3" name="Tijdelijke aanduiding voor inhoud 2"/>
          <p:cNvSpPr>
            <a:spLocks noGrp="1"/>
          </p:cNvSpPr>
          <p:nvPr>
            <p:ph idx="1"/>
          </p:nvPr>
        </p:nvSpPr>
        <p:spPr/>
        <p:txBody>
          <a:bodyPr>
            <a:normAutofit fontScale="92500" lnSpcReduction="20000"/>
          </a:bodyPr>
          <a:lstStyle/>
          <a:p>
            <a:r>
              <a:rPr lang="nl-NL" dirty="0" smtClean="0"/>
              <a:t>Niet roken, bewegen</a:t>
            </a:r>
          </a:p>
          <a:p>
            <a:r>
              <a:rPr lang="nl-NL" dirty="0" smtClean="0"/>
              <a:t>Zoutbeperking, geen grapefruit</a:t>
            </a:r>
          </a:p>
          <a:p>
            <a:r>
              <a:rPr lang="nl-NL" dirty="0"/>
              <a:t>Geen leverworst of paté i.v.m. risico op </a:t>
            </a:r>
            <a:endParaRPr lang="nl-NL" dirty="0" smtClean="0"/>
          </a:p>
          <a:p>
            <a:pPr marL="0" indent="0">
              <a:buNone/>
            </a:pPr>
            <a:r>
              <a:rPr lang="nl-NL" dirty="0"/>
              <a:t> </a:t>
            </a:r>
            <a:r>
              <a:rPr lang="nl-NL" dirty="0" smtClean="0"/>
              <a:t>   hepatitis </a:t>
            </a:r>
            <a:r>
              <a:rPr lang="nl-NL" dirty="0"/>
              <a:t>E infectie</a:t>
            </a:r>
          </a:p>
          <a:p>
            <a:r>
              <a:rPr lang="nl-NL" dirty="0" smtClean="0"/>
              <a:t>Landelijke kankerscreening</a:t>
            </a:r>
          </a:p>
          <a:p>
            <a:r>
              <a:rPr lang="nl-NL" dirty="0" smtClean="0"/>
              <a:t>Gynaecologisch onderzoek op herpes virussen gedaan die risico op baarmoederhalskanker geven, controle dubbel zo vaak en tot op hoge leeftijd</a:t>
            </a:r>
          </a:p>
          <a:p>
            <a:r>
              <a:rPr lang="nl-NL" dirty="0" smtClean="0"/>
              <a:t>Jaarlijks naar de dermatoloog</a:t>
            </a:r>
          </a:p>
          <a:p>
            <a:endParaRPr lang="nl-NL" dirty="0"/>
          </a:p>
        </p:txBody>
      </p:sp>
      <p:pic>
        <p:nvPicPr>
          <p:cNvPr id="4" name="Picture 14" descr="http://www.werkenbijmumc.nl/sites/all/themes/mumc_afdeling-v2/assets/images/logo-maastricht-umc.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7074" y="159397"/>
            <a:ext cx="2144315" cy="38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03965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Alle data Elly\Graft survival 1975-199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452988"/>
            <a:ext cx="4312171" cy="29121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Alle data Elly\Graft survival 1995-20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1861" y="1452988"/>
            <a:ext cx="4252627" cy="2871904"/>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398672" y="4870901"/>
            <a:ext cx="8330036" cy="1631216"/>
          </a:xfrm>
          <a:prstGeom prst="rect">
            <a:avLst/>
          </a:prstGeom>
          <a:noFill/>
        </p:spPr>
        <p:txBody>
          <a:bodyPr wrap="none" rtlCol="0">
            <a:spAutoFit/>
          </a:bodyPr>
          <a:lstStyle/>
          <a:p>
            <a:pPr algn="ctr"/>
            <a:r>
              <a:rPr lang="nl-NL" sz="2800" b="1" dirty="0">
                <a:solidFill>
                  <a:srgbClr val="002060"/>
                </a:solidFill>
              </a:rPr>
              <a:t>Transplantaat nog werkend</a:t>
            </a:r>
          </a:p>
          <a:p>
            <a:pPr algn="ctr"/>
            <a:endParaRPr lang="nl-NL" dirty="0">
              <a:solidFill>
                <a:prstClr val="black"/>
              </a:solidFill>
            </a:endParaRPr>
          </a:p>
          <a:p>
            <a:pPr algn="ctr"/>
            <a:r>
              <a:rPr lang="nl-NL" dirty="0">
                <a:solidFill>
                  <a:prstClr val="black"/>
                </a:solidFill>
              </a:rPr>
              <a:t>Succespercentage in het begin is beter  90% </a:t>
            </a:r>
            <a:r>
              <a:rPr lang="nl-NL" dirty="0" err="1">
                <a:solidFill>
                  <a:prstClr val="black"/>
                </a:solidFill>
              </a:rPr>
              <a:t>ipv</a:t>
            </a:r>
            <a:r>
              <a:rPr lang="nl-NL" dirty="0">
                <a:solidFill>
                  <a:prstClr val="black"/>
                </a:solidFill>
              </a:rPr>
              <a:t> 80% (meer levende niertransplantaties)</a:t>
            </a:r>
          </a:p>
          <a:p>
            <a:pPr algn="ctr"/>
            <a:r>
              <a:rPr lang="nl-NL" dirty="0">
                <a:solidFill>
                  <a:prstClr val="black"/>
                </a:solidFill>
              </a:rPr>
              <a:t>Na 10 jaar nog 50% </a:t>
            </a:r>
            <a:r>
              <a:rPr lang="nl-NL" dirty="0" err="1">
                <a:solidFill>
                  <a:prstClr val="black"/>
                </a:solidFill>
              </a:rPr>
              <a:t>ipv</a:t>
            </a:r>
            <a:r>
              <a:rPr lang="nl-NL" dirty="0">
                <a:solidFill>
                  <a:prstClr val="black"/>
                </a:solidFill>
              </a:rPr>
              <a:t> 40% met transplantaat, na 20 jaar weinig verschil.</a:t>
            </a:r>
          </a:p>
          <a:p>
            <a:pPr algn="ctr"/>
            <a:r>
              <a:rPr lang="nl-NL" dirty="0" err="1">
                <a:solidFill>
                  <a:prstClr val="black"/>
                </a:solidFill>
              </a:rPr>
              <a:t>Opm</a:t>
            </a:r>
            <a:r>
              <a:rPr lang="nl-NL" dirty="0">
                <a:solidFill>
                  <a:prstClr val="black"/>
                </a:solidFill>
              </a:rPr>
              <a:t>: kwalitatief minder goede en oudere nieren getransplanteerd.</a:t>
            </a:r>
          </a:p>
        </p:txBody>
      </p:sp>
      <p:sp>
        <p:nvSpPr>
          <p:cNvPr id="4" name="Tekstvak 3"/>
          <p:cNvSpPr txBox="1"/>
          <p:nvPr/>
        </p:nvSpPr>
        <p:spPr>
          <a:xfrm>
            <a:off x="323528" y="260648"/>
            <a:ext cx="6369564" cy="1200329"/>
          </a:xfrm>
          <a:prstGeom prst="rect">
            <a:avLst/>
          </a:prstGeom>
          <a:noFill/>
        </p:spPr>
        <p:txBody>
          <a:bodyPr wrap="none" rtlCol="0">
            <a:spAutoFit/>
          </a:bodyPr>
          <a:lstStyle/>
          <a:p>
            <a:r>
              <a:rPr lang="nl-NL" sz="3600" b="1" dirty="0">
                <a:solidFill>
                  <a:prstClr val="black"/>
                </a:solidFill>
              </a:rPr>
              <a:t>Vergelijking niertransplantaties  </a:t>
            </a:r>
          </a:p>
          <a:p>
            <a:pPr algn="ctr"/>
            <a:r>
              <a:rPr lang="nl-NL" sz="3600" b="1" dirty="0">
                <a:solidFill>
                  <a:prstClr val="black"/>
                </a:solidFill>
              </a:rPr>
              <a:t>1975-1995 en 1995 tot 2015</a:t>
            </a:r>
          </a:p>
        </p:txBody>
      </p:sp>
      <p:pic>
        <p:nvPicPr>
          <p:cNvPr id="6" name="Picture 14" descr="http://www.werkenbijmumc.nl/sites/all/themes/mumc_afdeling-v2/assets/images/logo-maastricht-umc.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7074" y="159397"/>
            <a:ext cx="2144315" cy="38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53669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H:\Alle data Elly\Patient survival 1975-199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344405"/>
            <a:ext cx="4320480" cy="29177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Alle data Elly\patient survival 1995-20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999" y="1344405"/>
            <a:ext cx="4320481" cy="2917727"/>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1259632" y="5085184"/>
            <a:ext cx="7115094" cy="1354217"/>
          </a:xfrm>
          <a:prstGeom prst="rect">
            <a:avLst/>
          </a:prstGeom>
          <a:noFill/>
        </p:spPr>
        <p:txBody>
          <a:bodyPr wrap="square" rtlCol="0">
            <a:spAutoFit/>
          </a:bodyPr>
          <a:lstStyle/>
          <a:p>
            <a:pPr algn="ctr"/>
            <a:r>
              <a:rPr lang="nl-NL" sz="2800" b="1" dirty="0">
                <a:solidFill>
                  <a:srgbClr val="0070C0"/>
                </a:solidFill>
              </a:rPr>
              <a:t>Patiënt nog in leven</a:t>
            </a:r>
          </a:p>
          <a:p>
            <a:pPr algn="ctr"/>
            <a:endParaRPr lang="nl-NL" dirty="0">
              <a:solidFill>
                <a:prstClr val="black"/>
              </a:solidFill>
            </a:endParaRPr>
          </a:p>
          <a:p>
            <a:pPr algn="ctr"/>
            <a:r>
              <a:rPr lang="nl-NL" dirty="0" err="1">
                <a:solidFill>
                  <a:prstClr val="black"/>
                </a:solidFill>
              </a:rPr>
              <a:t>Patiëntenoverleving</a:t>
            </a:r>
            <a:r>
              <a:rPr lang="nl-NL" dirty="0">
                <a:solidFill>
                  <a:prstClr val="black"/>
                </a:solidFill>
              </a:rPr>
              <a:t> nauwelijks verbeterd </a:t>
            </a:r>
          </a:p>
          <a:p>
            <a:pPr algn="ctr"/>
            <a:r>
              <a:rPr lang="nl-NL" dirty="0" err="1">
                <a:solidFill>
                  <a:prstClr val="black"/>
                </a:solidFill>
              </a:rPr>
              <a:t>Opm</a:t>
            </a:r>
            <a:r>
              <a:rPr lang="nl-NL" dirty="0">
                <a:solidFill>
                  <a:prstClr val="black"/>
                </a:solidFill>
              </a:rPr>
              <a:t>: wel een veel oudere groep!</a:t>
            </a:r>
          </a:p>
        </p:txBody>
      </p:sp>
      <p:sp>
        <p:nvSpPr>
          <p:cNvPr id="6" name="Tekstvak 5"/>
          <p:cNvSpPr txBox="1"/>
          <p:nvPr/>
        </p:nvSpPr>
        <p:spPr>
          <a:xfrm>
            <a:off x="506691" y="116632"/>
            <a:ext cx="6369565" cy="1200329"/>
          </a:xfrm>
          <a:prstGeom prst="rect">
            <a:avLst/>
          </a:prstGeom>
          <a:noFill/>
        </p:spPr>
        <p:txBody>
          <a:bodyPr wrap="none" rtlCol="0">
            <a:spAutoFit/>
          </a:bodyPr>
          <a:lstStyle/>
          <a:p>
            <a:pPr algn="ctr"/>
            <a:r>
              <a:rPr lang="nl-NL" sz="3600" b="1" dirty="0">
                <a:solidFill>
                  <a:prstClr val="black"/>
                </a:solidFill>
              </a:rPr>
              <a:t>Vergelijking niertransplantaties  </a:t>
            </a:r>
          </a:p>
          <a:p>
            <a:pPr algn="ctr"/>
            <a:r>
              <a:rPr lang="nl-NL" sz="3600" b="1" dirty="0">
                <a:solidFill>
                  <a:prstClr val="black"/>
                </a:solidFill>
              </a:rPr>
              <a:t>1975-1995 en 1995 tot 2015</a:t>
            </a:r>
          </a:p>
        </p:txBody>
      </p:sp>
      <p:pic>
        <p:nvPicPr>
          <p:cNvPr id="7" name="Picture 14" descr="http://www.werkenbijmumc.nl/sites/all/themes/mumc_afdeling-v2/assets/images/logo-maastricht-umc.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7074" y="159397"/>
            <a:ext cx="2144315" cy="38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90835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11560" y="734839"/>
            <a:ext cx="7772400" cy="1470025"/>
          </a:xfrm>
        </p:spPr>
        <p:txBody>
          <a:bodyPr>
            <a:noAutofit/>
          </a:bodyPr>
          <a:lstStyle/>
          <a:p>
            <a:r>
              <a:rPr lang="nl-NL" sz="4000" b="1" dirty="0" smtClean="0"/>
              <a:t>Samenvattend t.a.v. nieuwe ontwikkelingen en belangrijkste verwachtingen op korte termijn.</a:t>
            </a:r>
            <a:endParaRPr lang="nl-NL" sz="4000" b="1" dirty="0"/>
          </a:p>
        </p:txBody>
      </p:sp>
      <p:sp>
        <p:nvSpPr>
          <p:cNvPr id="3" name="Ondertitel 2"/>
          <p:cNvSpPr>
            <a:spLocks noGrp="1"/>
          </p:cNvSpPr>
          <p:nvPr>
            <p:ph type="subTitle" idx="1"/>
          </p:nvPr>
        </p:nvSpPr>
        <p:spPr>
          <a:xfrm>
            <a:off x="323528" y="2924944"/>
            <a:ext cx="8568952" cy="2952328"/>
          </a:xfrm>
        </p:spPr>
        <p:txBody>
          <a:bodyPr>
            <a:noAutofit/>
          </a:bodyPr>
          <a:lstStyle/>
          <a:p>
            <a:r>
              <a:rPr lang="nl-NL" dirty="0">
                <a:solidFill>
                  <a:schemeClr val="tx1"/>
                </a:solidFill>
              </a:rPr>
              <a:t>Helaas is er m.n. op de lange termijn nog </a:t>
            </a:r>
            <a:endParaRPr lang="nl-NL" dirty="0" smtClean="0">
              <a:solidFill>
                <a:schemeClr val="tx1"/>
              </a:solidFill>
            </a:endParaRPr>
          </a:p>
          <a:p>
            <a:r>
              <a:rPr lang="nl-NL" dirty="0" smtClean="0">
                <a:solidFill>
                  <a:schemeClr val="tx1"/>
                </a:solidFill>
              </a:rPr>
              <a:t>veel </a:t>
            </a:r>
            <a:r>
              <a:rPr lang="nl-NL" dirty="0">
                <a:solidFill>
                  <a:schemeClr val="tx1"/>
                </a:solidFill>
              </a:rPr>
              <a:t>winst in transplantaatoverleving en </a:t>
            </a:r>
            <a:r>
              <a:rPr lang="nl-NL" dirty="0" smtClean="0">
                <a:solidFill>
                  <a:schemeClr val="tx1"/>
                </a:solidFill>
              </a:rPr>
              <a:t>patiëntoverleving </a:t>
            </a:r>
            <a:r>
              <a:rPr lang="nl-NL" dirty="0">
                <a:solidFill>
                  <a:schemeClr val="tx1"/>
                </a:solidFill>
              </a:rPr>
              <a:t>wenselijk.</a:t>
            </a:r>
          </a:p>
          <a:p>
            <a:endParaRPr lang="nl-NL" dirty="0" smtClean="0">
              <a:solidFill>
                <a:schemeClr val="tx1"/>
              </a:solidFill>
            </a:endParaRPr>
          </a:p>
        </p:txBody>
      </p:sp>
      <p:pic>
        <p:nvPicPr>
          <p:cNvPr id="4" name="Picture 14" descr="http://www.werkenbijmumc.nl/sites/all/themes/mumc_afdeling-v2/assets/images/logo-maastricht-umc.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7074" y="159397"/>
            <a:ext cx="2144315" cy="38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31499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11560" y="476672"/>
            <a:ext cx="7772400" cy="1470025"/>
          </a:xfrm>
        </p:spPr>
        <p:txBody>
          <a:bodyPr>
            <a:normAutofit fontScale="90000"/>
          </a:bodyPr>
          <a:lstStyle/>
          <a:p>
            <a:r>
              <a:rPr lang="nl-NL" b="1" dirty="0" smtClean="0"/>
              <a:t>Samenvattend t.a.v. nieuwe ontwikkelingen en belangrijkste verwachtingen op korte </a:t>
            </a:r>
            <a:r>
              <a:rPr lang="nl-NL" sz="3600" b="1" dirty="0" smtClean="0"/>
              <a:t>termijn</a:t>
            </a:r>
            <a:r>
              <a:rPr lang="nl-NL" b="1" dirty="0" smtClean="0"/>
              <a:t>.</a:t>
            </a:r>
            <a:endParaRPr lang="nl-NL" b="1" dirty="0"/>
          </a:p>
        </p:txBody>
      </p:sp>
      <p:sp>
        <p:nvSpPr>
          <p:cNvPr id="3" name="Ondertitel 2"/>
          <p:cNvSpPr>
            <a:spLocks noGrp="1"/>
          </p:cNvSpPr>
          <p:nvPr>
            <p:ph type="subTitle" idx="1"/>
          </p:nvPr>
        </p:nvSpPr>
        <p:spPr>
          <a:xfrm>
            <a:off x="323528" y="2060848"/>
            <a:ext cx="8568952" cy="4536504"/>
          </a:xfrm>
        </p:spPr>
        <p:txBody>
          <a:bodyPr>
            <a:noAutofit/>
          </a:bodyPr>
          <a:lstStyle/>
          <a:p>
            <a:pPr algn="l"/>
            <a:r>
              <a:rPr lang="nl-NL" sz="2400" b="1" dirty="0" smtClean="0">
                <a:solidFill>
                  <a:schemeClr val="tx2"/>
                </a:solidFill>
              </a:rPr>
              <a:t>Hoopgevend:</a:t>
            </a:r>
          </a:p>
          <a:p>
            <a:pPr marL="342900" indent="-342900" algn="l">
              <a:buFont typeface="Arial" panose="020B0604020202020204" pitchFamily="34" charset="0"/>
              <a:buChar char="•"/>
            </a:pPr>
            <a:r>
              <a:rPr lang="nl-NL" sz="2400" dirty="0" smtClean="0">
                <a:solidFill>
                  <a:schemeClr val="tx1"/>
                </a:solidFill>
              </a:rPr>
              <a:t>Extra donoren door toestaan euthanasiedonoren postmortaal en door toename levende donatie in een zeer succesvol cross-over programma en door instroom van altruïsten en speciale technieken zoals bloedgroep incompatibel transplanteren.</a:t>
            </a:r>
          </a:p>
          <a:p>
            <a:pPr marL="342900" indent="-342900" algn="l">
              <a:buFont typeface="Arial" panose="020B0604020202020204" pitchFamily="34" charset="0"/>
              <a:buChar char="•"/>
            </a:pPr>
            <a:r>
              <a:rPr lang="nl-NL" sz="2400" dirty="0">
                <a:solidFill>
                  <a:schemeClr val="tx1"/>
                </a:solidFill>
              </a:rPr>
              <a:t>In het MUMC t.o.v. de andere centra minder ingrijpende medicijnen om afstoting te voorkomen.</a:t>
            </a:r>
          </a:p>
          <a:p>
            <a:pPr marL="342900" indent="-342900" algn="l">
              <a:buFont typeface="Arial" panose="020B0604020202020204" pitchFamily="34" charset="0"/>
              <a:buChar char="•"/>
            </a:pPr>
            <a:r>
              <a:rPr lang="nl-NL" sz="2400" dirty="0" smtClean="0">
                <a:solidFill>
                  <a:schemeClr val="tx1"/>
                </a:solidFill>
              </a:rPr>
              <a:t>Specifieke testen voor HLA antistoffen voorafgaand aan transplantatie en na transplantatie testen op aanwezigheid van HLA antistoffen specifiek gericht tegen de donor gaat naar mijn idee nog beter individuele aanpassing van optimale anti-afstotingsmedicijnen mogelijk maken.</a:t>
            </a:r>
          </a:p>
        </p:txBody>
      </p:sp>
      <p:pic>
        <p:nvPicPr>
          <p:cNvPr id="4" name="Picture 14" descr="http://www.werkenbijmumc.nl/sites/all/themes/mumc_afdeling-v2/assets/images/logo-maastricht-umc.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7074" y="159397"/>
            <a:ext cx="2144315" cy="38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8891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29-11-2009 21_22_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363" y="-198438"/>
            <a:ext cx="8424862" cy="7254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51343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nl-NL" smtClean="0"/>
              <a:t>NPV Roermond - Vrijdag 4 november 2016</a:t>
            </a:r>
            <a:endParaRPr lang="nl-NL"/>
          </a:p>
        </p:txBody>
      </p:sp>
      <p:pic>
        <p:nvPicPr>
          <p:cNvPr id="5"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842" b="21461"/>
          <a:stretch/>
        </p:blipFill>
        <p:spPr bwMode="auto">
          <a:xfrm>
            <a:off x="153175" y="332656"/>
            <a:ext cx="8883321" cy="1136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3">
            <a:clrChange>
              <a:clrFrom>
                <a:srgbClr val="FEFFFF"/>
              </a:clrFrom>
              <a:clrTo>
                <a:srgbClr val="FEFFFF">
                  <a:alpha val="0"/>
                </a:srgbClr>
              </a:clrTo>
            </a:clrChange>
            <a:extLst>
              <a:ext uri="{28A0092B-C50C-407E-A947-70E740481C1C}">
                <a14:useLocalDpi xmlns:a14="http://schemas.microsoft.com/office/drawing/2010/main" val="0"/>
              </a:ext>
            </a:extLst>
          </a:blip>
          <a:srcRect r="12023"/>
          <a:stretch/>
        </p:blipFill>
        <p:spPr bwMode="auto">
          <a:xfrm>
            <a:off x="7148294" y="3471457"/>
            <a:ext cx="1990653" cy="338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685800" y="1371600"/>
            <a:ext cx="7848600" cy="19272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nl-NL" dirty="0" smtClean="0">
                <a:solidFill>
                  <a:srgbClr val="D2533C"/>
                </a:solidFill>
              </a:rPr>
              <a:t>Pauze met muzikaal intermezzo!</a:t>
            </a:r>
            <a:endParaRPr lang="nl-NL" dirty="0">
              <a:solidFill>
                <a:srgbClr val="D2533C"/>
              </a:solidFill>
            </a:endParaRPr>
          </a:p>
        </p:txBody>
      </p:sp>
      <p:pic>
        <p:nvPicPr>
          <p:cNvPr id="3075"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47664" y="3212976"/>
            <a:ext cx="3240360"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75535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3600" dirty="0" smtClean="0"/>
              <a:t>Dhr. H. </a:t>
            </a:r>
            <a:r>
              <a:rPr lang="nl-NL" sz="3600" dirty="0" err="1" smtClean="0"/>
              <a:t>bart</a:t>
            </a:r>
            <a:endParaRPr lang="nl-NL" sz="3600" dirty="0"/>
          </a:p>
        </p:txBody>
      </p:sp>
      <p:sp>
        <p:nvSpPr>
          <p:cNvPr id="3" name="Text Placeholder 2"/>
          <p:cNvSpPr>
            <a:spLocks noGrp="1"/>
          </p:cNvSpPr>
          <p:nvPr>
            <p:ph type="body" idx="1"/>
          </p:nvPr>
        </p:nvSpPr>
        <p:spPr/>
        <p:txBody>
          <a:bodyPr/>
          <a:lstStyle/>
          <a:p>
            <a:r>
              <a:rPr lang="nl-NL" dirty="0" smtClean="0"/>
              <a:t>Gewenste ontwikkelingen vanuit patiënt perspectief</a:t>
            </a:r>
            <a:endParaRPr lang="nl-NL" dirty="0"/>
          </a:p>
        </p:txBody>
      </p:sp>
      <p:sp>
        <p:nvSpPr>
          <p:cNvPr id="4" name="Footer Placeholder 3"/>
          <p:cNvSpPr>
            <a:spLocks noGrp="1"/>
          </p:cNvSpPr>
          <p:nvPr>
            <p:ph type="ftr" sz="quarter" idx="11"/>
          </p:nvPr>
        </p:nvSpPr>
        <p:spPr/>
        <p:txBody>
          <a:bodyPr/>
          <a:lstStyle/>
          <a:p>
            <a:r>
              <a:rPr lang="nl-NL" smtClean="0"/>
              <a:t>NPV Roermond - Vrijdag 4 november 2016</a:t>
            </a:r>
            <a:endParaRPr lang="nl-NL"/>
          </a:p>
        </p:txBody>
      </p:sp>
    </p:spTree>
    <p:extLst>
      <p:ext uri="{BB962C8B-B14F-4D97-AF65-F5344CB8AC3E}">
        <p14:creationId xmlns:p14="http://schemas.microsoft.com/office/powerpoint/2010/main" val="423733114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6650" y="5934075"/>
            <a:ext cx="5467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itel 11"/>
          <p:cNvSpPr>
            <a:spLocks noGrp="1"/>
          </p:cNvSpPr>
          <p:nvPr>
            <p:ph type="ctrTitle"/>
          </p:nvPr>
        </p:nvSpPr>
        <p:spPr>
          <a:xfrm>
            <a:off x="611188" y="1989138"/>
            <a:ext cx="7918450" cy="1871662"/>
          </a:xfrm>
        </p:spPr>
        <p:txBody>
          <a:bodyPr/>
          <a:lstStyle/>
          <a:p>
            <a:pPr eaLnBrk="1" hangingPunct="1"/>
            <a:r>
              <a:rPr lang="nl-NL" altLang="nl-NL" sz="3200" b="1" dirty="0" smtClean="0">
                <a:latin typeface="Verdana" pitchFamily="34" charset="0"/>
                <a:ea typeface="Verdana" pitchFamily="34" charset="0"/>
                <a:cs typeface="Verdana" pitchFamily="34" charset="0"/>
              </a:rPr>
              <a:t>HET PATIENTEN PERSPECTIEF</a:t>
            </a:r>
          </a:p>
        </p:txBody>
      </p:sp>
      <p:sp>
        <p:nvSpPr>
          <p:cNvPr id="13" name="Ondertitel 12"/>
          <p:cNvSpPr>
            <a:spLocks noGrp="1"/>
          </p:cNvSpPr>
          <p:nvPr>
            <p:ph type="subTitle" idx="1"/>
          </p:nvPr>
        </p:nvSpPr>
        <p:spPr>
          <a:xfrm>
            <a:off x="1371600" y="3886200"/>
            <a:ext cx="6400800" cy="622300"/>
          </a:xfrm>
        </p:spPr>
        <p:txBody>
          <a:bodyPr rtlCol="0">
            <a:noAutofit/>
          </a:bodyPr>
          <a:lstStyle/>
          <a:p>
            <a:pPr eaLnBrk="1" fontAlgn="auto" hangingPunct="1">
              <a:spcAft>
                <a:spcPts val="0"/>
              </a:spcAft>
              <a:buFont typeface="Arial" pitchFamily="34" charset="0"/>
              <a:buNone/>
              <a:defRPr/>
            </a:pPr>
            <a:r>
              <a:rPr lang="nl-NL" sz="2800" dirty="0" smtClean="0">
                <a:latin typeface="Verdana" pitchFamily="34" charset="0"/>
                <a:ea typeface="Verdana" pitchFamily="34" charset="0"/>
                <a:cs typeface="Verdana" pitchFamily="34" charset="0"/>
              </a:rPr>
              <a:t>4 november 2016</a:t>
            </a:r>
          </a:p>
          <a:p>
            <a:pPr eaLnBrk="1" fontAlgn="auto" hangingPunct="1">
              <a:spcAft>
                <a:spcPts val="0"/>
              </a:spcAft>
              <a:buFont typeface="Arial" pitchFamily="34" charset="0"/>
              <a:buNone/>
              <a:defRPr/>
            </a:pPr>
            <a:endParaRPr lang="nl-NL" sz="2800" dirty="0" smtClean="0">
              <a:latin typeface="Verdana" pitchFamily="34" charset="0"/>
              <a:ea typeface="Verdana" pitchFamily="34" charset="0"/>
              <a:cs typeface="Verdana" pitchFamily="34" charset="0"/>
            </a:endParaRPr>
          </a:p>
          <a:p>
            <a:pPr eaLnBrk="1" fontAlgn="auto" hangingPunct="1">
              <a:spcAft>
                <a:spcPts val="0"/>
              </a:spcAft>
              <a:buFont typeface="Arial" pitchFamily="34" charset="0"/>
              <a:buNone/>
              <a:defRPr/>
            </a:pPr>
            <a:r>
              <a:rPr lang="nl-NL" sz="2800" dirty="0" smtClean="0">
                <a:latin typeface="Verdana" pitchFamily="34" charset="0"/>
                <a:ea typeface="Verdana" pitchFamily="34" charset="0"/>
                <a:cs typeface="Verdana" pitchFamily="34" charset="0"/>
              </a:rPr>
              <a:t>Hans Bart, directeur NVN</a:t>
            </a:r>
            <a:endParaRPr lang="nl-NL" sz="2800" dirty="0">
              <a:latin typeface="Verdana" pitchFamily="34" charset="0"/>
              <a:ea typeface="Verdana" pitchFamily="34" charset="0"/>
              <a:cs typeface="Verdana" pitchFamily="34" charset="0"/>
            </a:endParaRPr>
          </a:p>
        </p:txBody>
      </p:sp>
      <p:pic>
        <p:nvPicPr>
          <p:cNvPr id="3078" name="Afbeelding 6" descr="beeldmerk.jpg"/>
          <p:cNvPicPr>
            <a:picLocks noChangeAspect="1"/>
          </p:cNvPicPr>
          <p:nvPr/>
        </p:nvPicPr>
        <p:blipFill>
          <a:blip r:embed="rId4" cstate="print">
            <a:extLst>
              <a:ext uri="{28A0092B-C50C-407E-A947-70E740481C1C}">
                <a14:useLocalDpi xmlns:a14="http://schemas.microsoft.com/office/drawing/2010/main" val="0"/>
              </a:ext>
            </a:extLst>
          </a:blip>
          <a:srcRect l="6615" t="22391" r="6615" b="22391"/>
          <a:stretch>
            <a:fillRect/>
          </a:stretch>
        </p:blipFill>
        <p:spPr bwMode="auto">
          <a:xfrm>
            <a:off x="0" y="6165850"/>
            <a:ext cx="10890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kstvak 9"/>
          <p:cNvSpPr txBox="1">
            <a:spLocks noChangeArrowheads="1"/>
          </p:cNvSpPr>
          <p:nvPr/>
        </p:nvSpPr>
        <p:spPr bwMode="auto">
          <a:xfrm>
            <a:off x="4429124" y="6550223"/>
            <a:ext cx="4284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nl-NL" sz="1400" b="1" dirty="0" smtClean="0">
                <a:solidFill>
                  <a:srgbClr val="0070C0"/>
                </a:solidFill>
                <a:latin typeface="Verdana" pitchFamily="34" charset="0"/>
                <a:ea typeface="Verdana" pitchFamily="34" charset="0"/>
                <a:cs typeface="Verdana" pitchFamily="34" charset="0"/>
              </a:rPr>
              <a:t>Nierpatiënten Vereniging Nederland</a:t>
            </a:r>
            <a:endParaRPr lang="en-US" altLang="nl-NL" sz="1400" b="1" dirty="0">
              <a:solidFill>
                <a:srgbClr val="0070C0"/>
              </a:solidFill>
              <a:latin typeface="Verdana" pitchFamily="34" charset="0"/>
              <a:ea typeface="Verdana" pitchFamily="34" charset="0"/>
              <a:cs typeface="Verdana" pitchFamily="34" charset="0"/>
            </a:endParaRPr>
          </a:p>
        </p:txBody>
      </p:sp>
      <p:sp>
        <p:nvSpPr>
          <p:cNvPr id="12" name="Tijdelijke aanduiding voor dianummer 11"/>
          <p:cNvSpPr>
            <a:spLocks noGrp="1"/>
          </p:cNvSpPr>
          <p:nvPr>
            <p:ph type="sldNum" sz="quarter" idx="12"/>
          </p:nvPr>
        </p:nvSpPr>
        <p:spPr/>
        <p:txBody>
          <a:bodyPr/>
          <a:lstStyle/>
          <a:p>
            <a:pPr>
              <a:defRPr/>
            </a:pPr>
            <a:fld id="{1586EC0B-462C-4B26-9DA8-A60AC3C5A127}" type="slidenum">
              <a:rPr lang="nl-NL" sz="1600" smtClean="0">
                <a:solidFill>
                  <a:prstClr val="white"/>
                </a:solidFill>
                <a:latin typeface="Verdana" pitchFamily="34" charset="0"/>
                <a:ea typeface="Verdana" pitchFamily="34" charset="0"/>
                <a:cs typeface="Verdana" pitchFamily="34" charset="0"/>
              </a:rPr>
              <a:pPr>
                <a:defRPr/>
              </a:pPr>
              <a:t>92</a:t>
            </a:fld>
            <a:endParaRPr lang="nl-NL" sz="1600" dirty="0">
              <a:solidFill>
                <a:prstClr val="white"/>
              </a:solidFill>
              <a:latin typeface="Verdana" pitchFamily="34" charset="0"/>
              <a:ea typeface="Verdana" pitchFamily="34" charset="0"/>
              <a:cs typeface="Verdana" pitchFamily="34" charset="0"/>
            </a:endParaRPr>
          </a:p>
        </p:txBody>
      </p:sp>
      <p:sp>
        <p:nvSpPr>
          <p:cNvPr id="9" name="Tekstvak 8"/>
          <p:cNvSpPr txBox="1"/>
          <p:nvPr/>
        </p:nvSpPr>
        <p:spPr>
          <a:xfrm>
            <a:off x="0" y="0"/>
            <a:ext cx="5544616" cy="369332"/>
          </a:xfrm>
          <a:prstGeom prst="rect">
            <a:avLst/>
          </a:prstGeom>
          <a:noFill/>
        </p:spPr>
        <p:txBody>
          <a:bodyPr wrap="square" rtlCol="0">
            <a:spAutoFit/>
          </a:bodyPr>
          <a:lstStyle/>
          <a:p>
            <a:r>
              <a:rPr lang="nl-NL" b="1" dirty="0" smtClean="0">
                <a:solidFill>
                  <a:prstClr val="white"/>
                </a:solidFill>
                <a:latin typeface="Verdana" pitchFamily="34" charset="0"/>
                <a:ea typeface="Verdana" pitchFamily="34" charset="0"/>
                <a:cs typeface="Verdana" pitchFamily="34" charset="0"/>
              </a:rPr>
              <a:t>25 jaar NPV </a:t>
            </a:r>
            <a:r>
              <a:rPr lang="nl-NL" b="1" dirty="0" err="1" smtClean="0">
                <a:solidFill>
                  <a:prstClr val="white"/>
                </a:solidFill>
                <a:latin typeface="Verdana" pitchFamily="34" charset="0"/>
                <a:ea typeface="Verdana" pitchFamily="34" charset="0"/>
                <a:cs typeface="Verdana" pitchFamily="34" charset="0"/>
              </a:rPr>
              <a:t>Roermond</a:t>
            </a:r>
            <a:endParaRPr lang="nl-NL" b="1" dirty="0">
              <a:solidFill>
                <a:prstClr val="white"/>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5790772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6650" y="5934075"/>
            <a:ext cx="5467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7"/>
          <p:cNvSpPr>
            <a:spLocks noGrp="1"/>
          </p:cNvSpPr>
          <p:nvPr>
            <p:ph type="title"/>
          </p:nvPr>
        </p:nvSpPr>
        <p:spPr>
          <a:xfrm>
            <a:off x="395536" y="1268760"/>
            <a:ext cx="4680520" cy="864096"/>
          </a:xfrm>
        </p:spPr>
        <p:txBody>
          <a:bodyPr/>
          <a:lstStyle/>
          <a:p>
            <a:pPr algn="l"/>
            <a:r>
              <a:rPr lang="nl-NL" sz="3200" b="1" dirty="0" smtClean="0">
                <a:latin typeface="Verdana" pitchFamily="34" charset="0"/>
                <a:ea typeface="Verdana" pitchFamily="34" charset="0"/>
                <a:cs typeface="Verdana" pitchFamily="34" charset="0"/>
              </a:rPr>
              <a:t>Welk perspectief? </a:t>
            </a:r>
            <a:endParaRPr lang="nl-NL" sz="3200" b="1" dirty="0">
              <a:latin typeface="Verdana" pitchFamily="34" charset="0"/>
              <a:ea typeface="Verdana" pitchFamily="34" charset="0"/>
              <a:cs typeface="Verdana" pitchFamily="34" charset="0"/>
            </a:endParaRPr>
          </a:p>
        </p:txBody>
      </p:sp>
      <p:sp>
        <p:nvSpPr>
          <p:cNvPr id="9" name="Tijdelijke aanduiding voor inhoud 8"/>
          <p:cNvSpPr>
            <a:spLocks noGrp="1"/>
          </p:cNvSpPr>
          <p:nvPr>
            <p:ph idx="1"/>
          </p:nvPr>
        </p:nvSpPr>
        <p:spPr>
          <a:xfrm>
            <a:off x="457200" y="2924944"/>
            <a:ext cx="8229600" cy="3201219"/>
          </a:xfrm>
        </p:spPr>
        <p:txBody>
          <a:bodyPr/>
          <a:lstStyle/>
          <a:p>
            <a:r>
              <a:rPr lang="nl-NL" b="1" dirty="0" err="1" smtClean="0"/>
              <a:t>Dè</a:t>
            </a:r>
            <a:r>
              <a:rPr lang="nl-NL" dirty="0" smtClean="0"/>
              <a:t> patiënt bestaat niet</a:t>
            </a:r>
          </a:p>
          <a:p>
            <a:r>
              <a:rPr lang="nl-NL" dirty="0" smtClean="0"/>
              <a:t>De dokter is er toch voor opgeleid</a:t>
            </a:r>
          </a:p>
          <a:p>
            <a:r>
              <a:rPr lang="nl-NL" dirty="0" smtClean="0"/>
              <a:t>De zuster weet toch het beste wat nodig is</a:t>
            </a:r>
          </a:p>
          <a:p>
            <a:r>
              <a:rPr lang="nl-NL" dirty="0" smtClean="0"/>
              <a:t>Het is hier geen winkel van ‘u vraagt wij draaien’</a:t>
            </a:r>
          </a:p>
          <a:p>
            <a:endParaRPr lang="nl-NL" dirty="0" smtClean="0"/>
          </a:p>
        </p:txBody>
      </p:sp>
      <p:sp>
        <p:nvSpPr>
          <p:cNvPr id="12" name="Tijdelijke aanduiding voor dianummer 11"/>
          <p:cNvSpPr>
            <a:spLocks noGrp="1"/>
          </p:cNvSpPr>
          <p:nvPr>
            <p:ph type="sldNum" sz="quarter" idx="12"/>
          </p:nvPr>
        </p:nvSpPr>
        <p:spPr/>
        <p:txBody>
          <a:bodyPr/>
          <a:lstStyle/>
          <a:p>
            <a:pPr>
              <a:defRPr/>
            </a:pPr>
            <a:fld id="{1586EC0B-462C-4B26-9DA8-A60AC3C5A127}" type="slidenum">
              <a:rPr lang="nl-NL" sz="1600" smtClean="0">
                <a:solidFill>
                  <a:prstClr val="white"/>
                </a:solidFill>
                <a:latin typeface="Verdana" pitchFamily="34" charset="0"/>
                <a:ea typeface="Verdana" pitchFamily="34" charset="0"/>
                <a:cs typeface="Verdana" pitchFamily="34" charset="0"/>
              </a:rPr>
              <a:pPr>
                <a:defRPr/>
              </a:pPr>
              <a:t>93</a:t>
            </a:fld>
            <a:endParaRPr lang="nl-NL" sz="1600" dirty="0">
              <a:solidFill>
                <a:prstClr val="white"/>
              </a:solidFill>
              <a:latin typeface="Verdana" pitchFamily="34" charset="0"/>
              <a:ea typeface="Verdana" pitchFamily="34" charset="0"/>
              <a:cs typeface="Verdana" pitchFamily="34" charset="0"/>
            </a:endParaRPr>
          </a:p>
        </p:txBody>
      </p:sp>
      <p:pic>
        <p:nvPicPr>
          <p:cNvPr id="3078" name="Afbeelding 6" descr="beeldmerk.jpg"/>
          <p:cNvPicPr>
            <a:picLocks noChangeAspect="1"/>
          </p:cNvPicPr>
          <p:nvPr/>
        </p:nvPicPr>
        <p:blipFill>
          <a:blip r:embed="rId4" cstate="print">
            <a:extLst>
              <a:ext uri="{28A0092B-C50C-407E-A947-70E740481C1C}">
                <a14:useLocalDpi xmlns:a14="http://schemas.microsoft.com/office/drawing/2010/main" val="0"/>
              </a:ext>
            </a:extLst>
          </a:blip>
          <a:srcRect l="6615" t="22391" r="6615" b="22391"/>
          <a:stretch>
            <a:fillRect/>
          </a:stretch>
        </p:blipFill>
        <p:spPr bwMode="auto">
          <a:xfrm>
            <a:off x="0" y="6165850"/>
            <a:ext cx="10890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kstvak 9"/>
          <p:cNvSpPr txBox="1">
            <a:spLocks noChangeArrowheads="1"/>
          </p:cNvSpPr>
          <p:nvPr/>
        </p:nvSpPr>
        <p:spPr bwMode="auto">
          <a:xfrm>
            <a:off x="4429124" y="6550223"/>
            <a:ext cx="4284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nl-NL" sz="1400" b="1" dirty="0" smtClean="0">
                <a:solidFill>
                  <a:srgbClr val="0070C0"/>
                </a:solidFill>
                <a:latin typeface="Verdana" pitchFamily="34" charset="0"/>
                <a:ea typeface="Verdana" pitchFamily="34" charset="0"/>
                <a:cs typeface="Verdana" pitchFamily="34" charset="0"/>
              </a:rPr>
              <a:t>Nierpatiënten Vereniging Nederland</a:t>
            </a:r>
            <a:endParaRPr lang="en-US" altLang="nl-NL" sz="1400" b="1" dirty="0">
              <a:solidFill>
                <a:srgbClr val="0070C0"/>
              </a:solidFill>
              <a:latin typeface="Verdana" pitchFamily="34" charset="0"/>
              <a:ea typeface="Verdana" pitchFamily="34" charset="0"/>
              <a:cs typeface="Verdana" pitchFamily="34" charset="0"/>
            </a:endParaRPr>
          </a:p>
        </p:txBody>
      </p:sp>
      <p:sp>
        <p:nvSpPr>
          <p:cNvPr id="10" name="Rechthoek 9"/>
          <p:cNvSpPr/>
          <p:nvPr/>
        </p:nvSpPr>
        <p:spPr>
          <a:xfrm>
            <a:off x="0" y="0"/>
            <a:ext cx="6192688" cy="369332"/>
          </a:xfrm>
          <a:prstGeom prst="rect">
            <a:avLst/>
          </a:prstGeom>
        </p:spPr>
        <p:txBody>
          <a:bodyPr wrap="square">
            <a:spAutoFit/>
          </a:bodyPr>
          <a:lstStyle/>
          <a:p>
            <a:r>
              <a:rPr lang="nl-NL" b="1" dirty="0" smtClean="0">
                <a:solidFill>
                  <a:prstClr val="white"/>
                </a:solidFill>
                <a:latin typeface="Verdana" pitchFamily="34" charset="0"/>
                <a:ea typeface="Verdana" pitchFamily="34" charset="0"/>
                <a:cs typeface="Verdana" pitchFamily="34" charset="0"/>
              </a:rPr>
              <a:t>25 jaar NPV </a:t>
            </a:r>
            <a:r>
              <a:rPr lang="nl-NL" b="1" dirty="0" err="1" smtClean="0">
                <a:solidFill>
                  <a:prstClr val="white"/>
                </a:solidFill>
                <a:latin typeface="Verdana" pitchFamily="34" charset="0"/>
                <a:ea typeface="Verdana" pitchFamily="34" charset="0"/>
                <a:cs typeface="Verdana" pitchFamily="34" charset="0"/>
              </a:rPr>
              <a:t>Roermond</a:t>
            </a:r>
            <a:endParaRPr lang="nl-NL" b="1" dirty="0">
              <a:solidFill>
                <a:prstClr val="white"/>
              </a:solidFill>
              <a:latin typeface="Verdana" pitchFamily="34" charset="0"/>
              <a:ea typeface="Verdana" pitchFamily="34" charset="0"/>
              <a:cs typeface="Verdana" pitchFamily="34" charset="0"/>
            </a:endParaRPr>
          </a:p>
        </p:txBody>
      </p:sp>
      <p:pic>
        <p:nvPicPr>
          <p:cNvPr id="21506" name="Picture 2" descr="Afbeeldingsresultaat voor afbeelding verbazing"/>
          <p:cNvPicPr>
            <a:picLocks noChangeAspect="1" noChangeArrowheads="1"/>
          </p:cNvPicPr>
          <p:nvPr/>
        </p:nvPicPr>
        <p:blipFill>
          <a:blip r:embed="rId5" cstate="print"/>
          <a:srcRect/>
          <a:stretch>
            <a:fillRect/>
          </a:stretch>
        </p:blipFill>
        <p:spPr bwMode="auto">
          <a:xfrm>
            <a:off x="5436096" y="1196752"/>
            <a:ext cx="3450623" cy="1584176"/>
          </a:xfrm>
          <a:prstGeom prst="rect">
            <a:avLst/>
          </a:prstGeom>
          <a:noFill/>
        </p:spPr>
      </p:pic>
    </p:spTree>
    <p:extLst>
      <p:ext uri="{BB962C8B-B14F-4D97-AF65-F5344CB8AC3E}">
        <p14:creationId xmlns:p14="http://schemas.microsoft.com/office/powerpoint/2010/main" val="326672092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6650" y="5934075"/>
            <a:ext cx="5467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jdelijke aanduiding voor dianummer 11"/>
          <p:cNvSpPr>
            <a:spLocks noGrp="1"/>
          </p:cNvSpPr>
          <p:nvPr>
            <p:ph type="sldNum" sz="quarter" idx="12"/>
          </p:nvPr>
        </p:nvSpPr>
        <p:spPr/>
        <p:txBody>
          <a:bodyPr/>
          <a:lstStyle/>
          <a:p>
            <a:pPr>
              <a:defRPr/>
            </a:pPr>
            <a:fld id="{1586EC0B-462C-4B26-9DA8-A60AC3C5A127}" type="slidenum">
              <a:rPr lang="nl-NL" sz="1600" smtClean="0">
                <a:solidFill>
                  <a:prstClr val="white"/>
                </a:solidFill>
                <a:latin typeface="Verdana" pitchFamily="34" charset="0"/>
                <a:ea typeface="Verdana" pitchFamily="34" charset="0"/>
                <a:cs typeface="Verdana" pitchFamily="34" charset="0"/>
              </a:rPr>
              <a:pPr>
                <a:defRPr/>
              </a:pPr>
              <a:t>94</a:t>
            </a:fld>
            <a:endParaRPr lang="nl-NL" sz="1600" dirty="0">
              <a:solidFill>
                <a:prstClr val="white"/>
              </a:solidFill>
              <a:latin typeface="Verdana" pitchFamily="34" charset="0"/>
              <a:ea typeface="Verdana" pitchFamily="34" charset="0"/>
              <a:cs typeface="Verdana" pitchFamily="34" charset="0"/>
            </a:endParaRPr>
          </a:p>
        </p:txBody>
      </p:sp>
      <p:pic>
        <p:nvPicPr>
          <p:cNvPr id="3078" name="Afbeelding 6" descr="beeldmerk.jpg"/>
          <p:cNvPicPr>
            <a:picLocks noChangeAspect="1"/>
          </p:cNvPicPr>
          <p:nvPr/>
        </p:nvPicPr>
        <p:blipFill>
          <a:blip r:embed="rId3" cstate="print">
            <a:extLst>
              <a:ext uri="{28A0092B-C50C-407E-A947-70E740481C1C}">
                <a14:useLocalDpi xmlns:a14="http://schemas.microsoft.com/office/drawing/2010/main" val="0"/>
              </a:ext>
            </a:extLst>
          </a:blip>
          <a:srcRect l="6615" t="22391" r="6615" b="22391"/>
          <a:stretch>
            <a:fillRect/>
          </a:stretch>
        </p:blipFill>
        <p:spPr bwMode="auto">
          <a:xfrm>
            <a:off x="0" y="6165850"/>
            <a:ext cx="10890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kstvak 9"/>
          <p:cNvSpPr txBox="1">
            <a:spLocks noChangeArrowheads="1"/>
          </p:cNvSpPr>
          <p:nvPr/>
        </p:nvSpPr>
        <p:spPr bwMode="auto">
          <a:xfrm>
            <a:off x="4429124" y="6550223"/>
            <a:ext cx="4284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nl-NL" sz="1400" b="1" dirty="0" smtClean="0">
                <a:solidFill>
                  <a:srgbClr val="0070C0"/>
                </a:solidFill>
                <a:latin typeface="Verdana" pitchFamily="34" charset="0"/>
                <a:ea typeface="Verdana" pitchFamily="34" charset="0"/>
                <a:cs typeface="Verdana" pitchFamily="34" charset="0"/>
              </a:rPr>
              <a:t>Nierpatiënten Vereniging Nederland</a:t>
            </a:r>
            <a:endParaRPr lang="en-US" altLang="nl-NL" sz="1400" b="1" dirty="0">
              <a:solidFill>
                <a:srgbClr val="0070C0"/>
              </a:solidFill>
              <a:latin typeface="Verdana" pitchFamily="34" charset="0"/>
              <a:ea typeface="Verdana" pitchFamily="34" charset="0"/>
              <a:cs typeface="Verdana" pitchFamily="34" charset="0"/>
            </a:endParaRPr>
          </a:p>
        </p:txBody>
      </p:sp>
      <p:sp>
        <p:nvSpPr>
          <p:cNvPr id="10" name="Rechthoek 9"/>
          <p:cNvSpPr/>
          <p:nvPr/>
        </p:nvSpPr>
        <p:spPr>
          <a:xfrm>
            <a:off x="0" y="0"/>
            <a:ext cx="6192688" cy="369332"/>
          </a:xfrm>
          <a:prstGeom prst="rect">
            <a:avLst/>
          </a:prstGeom>
        </p:spPr>
        <p:txBody>
          <a:bodyPr wrap="square">
            <a:spAutoFit/>
          </a:bodyPr>
          <a:lstStyle/>
          <a:p>
            <a:r>
              <a:rPr lang="nl-NL" b="1" dirty="0" smtClean="0">
                <a:solidFill>
                  <a:prstClr val="white"/>
                </a:solidFill>
                <a:latin typeface="Verdana" pitchFamily="34" charset="0"/>
                <a:ea typeface="Verdana" pitchFamily="34" charset="0"/>
                <a:cs typeface="Verdana" pitchFamily="34" charset="0"/>
              </a:rPr>
              <a:t>25 jaar NPV </a:t>
            </a:r>
            <a:r>
              <a:rPr lang="nl-NL" b="1" dirty="0" err="1" smtClean="0">
                <a:solidFill>
                  <a:prstClr val="white"/>
                </a:solidFill>
                <a:latin typeface="Verdana" pitchFamily="34" charset="0"/>
                <a:ea typeface="Verdana" pitchFamily="34" charset="0"/>
                <a:cs typeface="Verdana" pitchFamily="34" charset="0"/>
              </a:rPr>
              <a:t>Roermond</a:t>
            </a:r>
            <a:endParaRPr lang="nl-NL" b="1" dirty="0">
              <a:solidFill>
                <a:prstClr val="white"/>
              </a:solidFill>
              <a:latin typeface="Verdana" pitchFamily="34" charset="0"/>
              <a:ea typeface="Verdana" pitchFamily="34" charset="0"/>
              <a:cs typeface="Verdana" pitchFamily="34" charset="0"/>
            </a:endParaRPr>
          </a:p>
        </p:txBody>
      </p:sp>
      <p:pic>
        <p:nvPicPr>
          <p:cNvPr id="36866" name="Picture 2"/>
          <p:cNvPicPr>
            <a:picLocks noChangeAspect="1" noChangeArrowheads="1"/>
          </p:cNvPicPr>
          <p:nvPr/>
        </p:nvPicPr>
        <p:blipFill>
          <a:blip r:embed="rId4" cstate="print"/>
          <a:srcRect/>
          <a:stretch>
            <a:fillRect/>
          </a:stretch>
        </p:blipFill>
        <p:spPr bwMode="auto">
          <a:xfrm>
            <a:off x="524320" y="1052736"/>
            <a:ext cx="7504064" cy="4939383"/>
          </a:xfrm>
          <a:prstGeom prst="rect">
            <a:avLst/>
          </a:prstGeom>
          <a:noFill/>
          <a:ln w="9525">
            <a:noFill/>
            <a:miter lim="800000"/>
            <a:headEnd/>
            <a:tailEnd/>
          </a:ln>
        </p:spPr>
      </p:pic>
      <p:pic>
        <p:nvPicPr>
          <p:cNvPr id="307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hoek 12"/>
          <p:cNvSpPr/>
          <p:nvPr/>
        </p:nvSpPr>
        <p:spPr>
          <a:xfrm>
            <a:off x="0" y="0"/>
            <a:ext cx="3143809" cy="369332"/>
          </a:xfrm>
          <a:prstGeom prst="rect">
            <a:avLst/>
          </a:prstGeom>
        </p:spPr>
        <p:txBody>
          <a:bodyPr wrap="none">
            <a:spAutoFit/>
          </a:bodyPr>
          <a:lstStyle/>
          <a:p>
            <a:r>
              <a:rPr lang="nl-NL" b="1" dirty="0" smtClean="0">
                <a:solidFill>
                  <a:prstClr val="white"/>
                </a:solidFill>
                <a:latin typeface="Verdana" pitchFamily="34" charset="0"/>
                <a:ea typeface="Verdana" pitchFamily="34" charset="0"/>
                <a:cs typeface="Verdana" pitchFamily="34" charset="0"/>
              </a:rPr>
              <a:t>25 jaar NPV </a:t>
            </a:r>
            <a:r>
              <a:rPr lang="nl-NL" b="1" dirty="0" err="1" smtClean="0">
                <a:solidFill>
                  <a:prstClr val="white"/>
                </a:solidFill>
                <a:latin typeface="Verdana" pitchFamily="34" charset="0"/>
                <a:ea typeface="Verdana" pitchFamily="34" charset="0"/>
                <a:cs typeface="Verdana" pitchFamily="34" charset="0"/>
              </a:rPr>
              <a:t>Roermond</a:t>
            </a:r>
            <a:endParaRPr lang="nl-NL" b="1" dirty="0">
              <a:solidFill>
                <a:prstClr val="white"/>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4270562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Afbeelding 6" descr="beeldmerk.jpg"/>
          <p:cNvPicPr>
            <a:picLocks noChangeAspect="1"/>
          </p:cNvPicPr>
          <p:nvPr/>
        </p:nvPicPr>
        <p:blipFill>
          <a:blip r:embed="rId2" cstate="print">
            <a:extLst>
              <a:ext uri="{28A0092B-C50C-407E-A947-70E740481C1C}">
                <a14:useLocalDpi xmlns:a14="http://schemas.microsoft.com/office/drawing/2010/main" val="0"/>
              </a:ext>
            </a:extLst>
          </a:blip>
          <a:srcRect l="6615" t="22391" r="6615" b="22391"/>
          <a:stretch>
            <a:fillRect/>
          </a:stretch>
        </p:blipFill>
        <p:spPr bwMode="auto">
          <a:xfrm>
            <a:off x="0" y="6165850"/>
            <a:ext cx="10890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6650" y="5934075"/>
            <a:ext cx="5467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jdelijke aanduiding voor inhoud 10"/>
          <p:cNvSpPr>
            <a:spLocks noGrp="1"/>
          </p:cNvSpPr>
          <p:nvPr>
            <p:ph idx="1"/>
          </p:nvPr>
        </p:nvSpPr>
        <p:spPr>
          <a:xfrm>
            <a:off x="251520" y="1412776"/>
            <a:ext cx="8568952" cy="4752528"/>
          </a:xfrm>
        </p:spPr>
        <p:txBody>
          <a:bodyPr/>
          <a:lstStyle/>
          <a:p>
            <a:pPr algn="ctr">
              <a:buNone/>
            </a:pPr>
            <a:r>
              <a:rPr lang="nl-NL" sz="2800" b="1" i="1" dirty="0" smtClean="0">
                <a:latin typeface="Verdana" pitchFamily="34" charset="0"/>
                <a:ea typeface="Verdana" pitchFamily="34" charset="0"/>
                <a:cs typeface="Verdana" pitchFamily="34" charset="0"/>
              </a:rPr>
              <a:t>Nierpatiënten helpen bij het behouden en/of verbeteren van hun kwaliteit van leven en zorg.</a:t>
            </a:r>
            <a:endParaRPr lang="nl-NL" sz="2800" b="1" dirty="0" smtClean="0">
              <a:latin typeface="Verdana" pitchFamily="34" charset="0"/>
              <a:ea typeface="Verdana" pitchFamily="34" charset="0"/>
              <a:cs typeface="Verdana" pitchFamily="34" charset="0"/>
            </a:endParaRPr>
          </a:p>
          <a:p>
            <a:pPr>
              <a:buNone/>
            </a:pPr>
            <a:r>
              <a:rPr lang="nl-NL" sz="2800" dirty="0" smtClean="0">
                <a:latin typeface="Verdana" pitchFamily="34" charset="0"/>
                <a:ea typeface="Verdana" pitchFamily="34" charset="0"/>
                <a:cs typeface="Verdana" pitchFamily="34" charset="0"/>
              </a:rPr>
              <a:t>	</a:t>
            </a:r>
          </a:p>
          <a:p>
            <a:pPr>
              <a:buNone/>
            </a:pPr>
            <a:r>
              <a:rPr lang="nl-NL" sz="2800" dirty="0" smtClean="0">
                <a:latin typeface="Verdana" pitchFamily="34" charset="0"/>
                <a:ea typeface="Verdana" pitchFamily="34" charset="0"/>
                <a:cs typeface="Verdana" pitchFamily="34" charset="0"/>
              </a:rPr>
              <a:t>	De patiënt is meer dan zijn ziekte of een overzicht van bloedwaarden. Het is een persoon met een leven en een chronische aandoening. Naast medisch-technische invalshoek ervaringskennis inzetten</a:t>
            </a:r>
          </a:p>
          <a:p>
            <a:pPr>
              <a:buNone/>
            </a:pPr>
            <a:endParaRPr lang="nl-NL" dirty="0"/>
          </a:p>
        </p:txBody>
      </p:sp>
      <p:sp>
        <p:nvSpPr>
          <p:cNvPr id="12" name="Tijdelijke aanduiding voor dianummer 11"/>
          <p:cNvSpPr>
            <a:spLocks noGrp="1"/>
          </p:cNvSpPr>
          <p:nvPr>
            <p:ph type="sldNum" sz="quarter" idx="12"/>
          </p:nvPr>
        </p:nvSpPr>
        <p:spPr/>
        <p:txBody>
          <a:bodyPr/>
          <a:lstStyle/>
          <a:p>
            <a:pPr>
              <a:defRPr/>
            </a:pPr>
            <a:fld id="{1586EC0B-462C-4B26-9DA8-A60AC3C5A127}" type="slidenum">
              <a:rPr lang="nl-NL" sz="1600" smtClean="0">
                <a:solidFill>
                  <a:prstClr val="white"/>
                </a:solidFill>
                <a:latin typeface="Verdana" pitchFamily="34" charset="0"/>
                <a:ea typeface="Verdana" pitchFamily="34" charset="0"/>
                <a:cs typeface="Verdana" pitchFamily="34" charset="0"/>
              </a:rPr>
              <a:pPr>
                <a:defRPr/>
              </a:pPr>
              <a:t>95</a:t>
            </a:fld>
            <a:endParaRPr lang="nl-NL" sz="1600" dirty="0">
              <a:solidFill>
                <a:prstClr val="white"/>
              </a:solidFill>
              <a:latin typeface="Verdana" pitchFamily="34" charset="0"/>
              <a:ea typeface="Verdana" pitchFamily="34" charset="0"/>
              <a:cs typeface="Verdana" pitchFamily="34" charset="0"/>
            </a:endParaRPr>
          </a:p>
        </p:txBody>
      </p:sp>
      <p:sp>
        <p:nvSpPr>
          <p:cNvPr id="3079" name="Tekstvak 9"/>
          <p:cNvSpPr txBox="1">
            <a:spLocks noChangeArrowheads="1"/>
          </p:cNvSpPr>
          <p:nvPr/>
        </p:nvSpPr>
        <p:spPr bwMode="auto">
          <a:xfrm>
            <a:off x="4429124" y="6550223"/>
            <a:ext cx="4284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nl-NL" sz="1400" b="1" dirty="0" smtClean="0">
                <a:solidFill>
                  <a:srgbClr val="0070C0"/>
                </a:solidFill>
                <a:latin typeface="Verdana" pitchFamily="34" charset="0"/>
                <a:ea typeface="Verdana" pitchFamily="34" charset="0"/>
                <a:cs typeface="Verdana" pitchFamily="34" charset="0"/>
              </a:rPr>
              <a:t>Nierpatiënten Vereniging Nederland</a:t>
            </a:r>
            <a:endParaRPr lang="en-US" altLang="nl-NL" sz="1400" b="1" dirty="0">
              <a:solidFill>
                <a:srgbClr val="0070C0"/>
              </a:solidFill>
              <a:latin typeface="Verdana" pitchFamily="34" charset="0"/>
              <a:ea typeface="Verdana" pitchFamily="34" charset="0"/>
              <a:cs typeface="Verdana" pitchFamily="34" charset="0"/>
            </a:endParaRPr>
          </a:p>
        </p:txBody>
      </p:sp>
      <p:sp>
        <p:nvSpPr>
          <p:cNvPr id="8" name="Tekstvak 7"/>
          <p:cNvSpPr txBox="1"/>
          <p:nvPr/>
        </p:nvSpPr>
        <p:spPr>
          <a:xfrm>
            <a:off x="0" y="0"/>
            <a:ext cx="3888432" cy="523220"/>
          </a:xfrm>
          <a:prstGeom prst="rect">
            <a:avLst/>
          </a:prstGeom>
          <a:noFill/>
        </p:spPr>
        <p:txBody>
          <a:bodyPr wrap="square" rtlCol="0">
            <a:spAutoFit/>
          </a:bodyPr>
          <a:lstStyle/>
          <a:p>
            <a:r>
              <a:rPr lang="nl-NL" sz="2800" b="1" dirty="0" smtClean="0">
                <a:solidFill>
                  <a:prstClr val="white"/>
                </a:solidFill>
                <a:latin typeface="Verdana" pitchFamily="34" charset="0"/>
                <a:ea typeface="Verdana" pitchFamily="34" charset="0"/>
                <a:cs typeface="Verdana" pitchFamily="34" charset="0"/>
              </a:rPr>
              <a:t>Missie NVN</a:t>
            </a:r>
            <a:endParaRPr lang="nl-NL" sz="2800" dirty="0">
              <a:solidFill>
                <a:prstClr val="white"/>
              </a:solidFill>
            </a:endParaRPr>
          </a:p>
        </p:txBody>
      </p:sp>
    </p:spTree>
    <p:extLst>
      <p:ext uri="{BB962C8B-B14F-4D97-AF65-F5344CB8AC3E}">
        <p14:creationId xmlns:p14="http://schemas.microsoft.com/office/powerpoint/2010/main" val="105219028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6650" y="5934075"/>
            <a:ext cx="5467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jdelijke aanduiding voor dianummer 11"/>
          <p:cNvSpPr>
            <a:spLocks noGrp="1"/>
          </p:cNvSpPr>
          <p:nvPr>
            <p:ph type="sldNum" sz="quarter" idx="12"/>
          </p:nvPr>
        </p:nvSpPr>
        <p:spPr/>
        <p:txBody>
          <a:bodyPr/>
          <a:lstStyle/>
          <a:p>
            <a:pPr>
              <a:defRPr/>
            </a:pPr>
            <a:fld id="{1586EC0B-462C-4B26-9DA8-A60AC3C5A127}" type="slidenum">
              <a:rPr lang="nl-NL" sz="1600" smtClean="0">
                <a:solidFill>
                  <a:prstClr val="white"/>
                </a:solidFill>
                <a:latin typeface="Verdana" pitchFamily="34" charset="0"/>
                <a:ea typeface="Verdana" pitchFamily="34" charset="0"/>
                <a:cs typeface="Verdana" pitchFamily="34" charset="0"/>
              </a:rPr>
              <a:pPr>
                <a:defRPr/>
              </a:pPr>
              <a:t>96</a:t>
            </a:fld>
            <a:endParaRPr lang="nl-NL" sz="1600" dirty="0">
              <a:solidFill>
                <a:prstClr val="white"/>
              </a:solidFill>
              <a:latin typeface="Verdana" pitchFamily="34" charset="0"/>
              <a:ea typeface="Verdana" pitchFamily="34" charset="0"/>
              <a:cs typeface="Verdana" pitchFamily="34" charset="0"/>
            </a:endParaRPr>
          </a:p>
        </p:txBody>
      </p:sp>
      <p:pic>
        <p:nvPicPr>
          <p:cNvPr id="3078" name="Afbeelding 6" descr="beeldmerk.jpg"/>
          <p:cNvPicPr>
            <a:picLocks noChangeAspect="1"/>
          </p:cNvPicPr>
          <p:nvPr/>
        </p:nvPicPr>
        <p:blipFill>
          <a:blip r:embed="rId4" cstate="print">
            <a:extLst>
              <a:ext uri="{28A0092B-C50C-407E-A947-70E740481C1C}">
                <a14:useLocalDpi xmlns:a14="http://schemas.microsoft.com/office/drawing/2010/main" val="0"/>
              </a:ext>
            </a:extLst>
          </a:blip>
          <a:srcRect l="6615" t="22391" r="6615" b="22391"/>
          <a:stretch>
            <a:fillRect/>
          </a:stretch>
        </p:blipFill>
        <p:spPr bwMode="auto">
          <a:xfrm>
            <a:off x="0" y="6165850"/>
            <a:ext cx="10890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kstvak 9"/>
          <p:cNvSpPr txBox="1">
            <a:spLocks noChangeArrowheads="1"/>
          </p:cNvSpPr>
          <p:nvPr/>
        </p:nvSpPr>
        <p:spPr bwMode="auto">
          <a:xfrm>
            <a:off x="4429124" y="6550223"/>
            <a:ext cx="4284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nl-NL" sz="1400" b="1" dirty="0" smtClean="0">
                <a:solidFill>
                  <a:srgbClr val="0070C0"/>
                </a:solidFill>
                <a:latin typeface="Verdana" pitchFamily="34" charset="0"/>
                <a:ea typeface="Verdana" pitchFamily="34" charset="0"/>
                <a:cs typeface="Verdana" pitchFamily="34" charset="0"/>
              </a:rPr>
              <a:t>Nierpatiënten Vereniging Nederland</a:t>
            </a:r>
            <a:endParaRPr lang="en-US" altLang="nl-NL" sz="1400" b="1" dirty="0">
              <a:solidFill>
                <a:srgbClr val="0070C0"/>
              </a:solidFill>
              <a:latin typeface="Verdana" pitchFamily="34" charset="0"/>
              <a:ea typeface="Verdana" pitchFamily="34" charset="0"/>
              <a:cs typeface="Verdana" pitchFamily="34" charset="0"/>
            </a:endParaRPr>
          </a:p>
        </p:txBody>
      </p:sp>
      <p:sp>
        <p:nvSpPr>
          <p:cNvPr id="9" name="Tijdelijke aanduiding voor inhoud 8"/>
          <p:cNvSpPr>
            <a:spLocks noGrp="1"/>
          </p:cNvSpPr>
          <p:nvPr>
            <p:ph idx="4294967295"/>
          </p:nvPr>
        </p:nvSpPr>
        <p:spPr>
          <a:xfrm>
            <a:off x="179512" y="1268760"/>
            <a:ext cx="3816424" cy="2376264"/>
          </a:xfrm>
        </p:spPr>
        <p:txBody>
          <a:bodyPr/>
          <a:lstStyle/>
          <a:p>
            <a:pPr>
              <a:buNone/>
            </a:pPr>
            <a:r>
              <a:rPr lang="nl-NL" dirty="0" smtClean="0"/>
              <a:t>   </a:t>
            </a:r>
            <a:endParaRPr lang="nl-NL" sz="2800" dirty="0">
              <a:latin typeface="Verdana" pitchFamily="34" charset="0"/>
              <a:ea typeface="Verdana" pitchFamily="34" charset="0"/>
              <a:cs typeface="Verdana" pitchFamily="34" charset="0"/>
            </a:endParaRPr>
          </a:p>
        </p:txBody>
      </p:sp>
      <p:pic>
        <p:nvPicPr>
          <p:cNvPr id="1026" name="Picture 2"/>
          <p:cNvPicPr>
            <a:picLocks noChangeAspect="1" noChangeArrowheads="1"/>
          </p:cNvPicPr>
          <p:nvPr/>
        </p:nvPicPr>
        <p:blipFill>
          <a:blip r:embed="rId5" cstate="print"/>
          <a:srcRect l="26181" t="44533" r="34051" b="13467"/>
          <a:stretch>
            <a:fillRect/>
          </a:stretch>
        </p:blipFill>
        <p:spPr bwMode="auto">
          <a:xfrm>
            <a:off x="611560" y="1196751"/>
            <a:ext cx="7776864" cy="4619919"/>
          </a:xfrm>
          <a:prstGeom prst="rect">
            <a:avLst/>
          </a:prstGeom>
          <a:noFill/>
          <a:ln w="9525">
            <a:noFill/>
            <a:miter lim="800000"/>
            <a:headEnd/>
            <a:tailEnd/>
          </a:ln>
        </p:spPr>
      </p:pic>
      <p:sp>
        <p:nvSpPr>
          <p:cNvPr id="10" name="Tekstvak 9"/>
          <p:cNvSpPr txBox="1"/>
          <p:nvPr/>
        </p:nvSpPr>
        <p:spPr>
          <a:xfrm>
            <a:off x="1115616" y="6237312"/>
            <a:ext cx="3096344" cy="276999"/>
          </a:xfrm>
          <a:prstGeom prst="rect">
            <a:avLst/>
          </a:prstGeom>
          <a:noFill/>
        </p:spPr>
        <p:txBody>
          <a:bodyPr wrap="square" rtlCol="0">
            <a:spAutoFit/>
          </a:bodyPr>
          <a:lstStyle/>
          <a:p>
            <a:r>
              <a:rPr lang="nl-NL" sz="1200" dirty="0" smtClean="0">
                <a:solidFill>
                  <a:prstClr val="black"/>
                </a:solidFill>
                <a:latin typeface="Verdana" pitchFamily="34" charset="0"/>
                <a:ea typeface="Verdana" pitchFamily="34" charset="0"/>
                <a:cs typeface="Verdana" pitchFamily="34" charset="0"/>
              </a:rPr>
              <a:t>Bron: Nierstichting </a:t>
            </a:r>
            <a:r>
              <a:rPr lang="nl-NL" sz="1200" dirty="0" err="1" smtClean="0">
                <a:solidFill>
                  <a:prstClr val="black"/>
                </a:solidFill>
                <a:latin typeface="Verdana" pitchFamily="34" charset="0"/>
                <a:ea typeface="Verdana" pitchFamily="34" charset="0"/>
                <a:cs typeface="Verdana" pitchFamily="34" charset="0"/>
              </a:rPr>
              <a:t>Factsheet</a:t>
            </a:r>
            <a:endParaRPr lang="nl-NL" sz="1200" dirty="0">
              <a:solidFill>
                <a:prstClr val="black"/>
              </a:solidFill>
              <a:latin typeface="Verdana" pitchFamily="34" charset="0"/>
              <a:ea typeface="Verdana" pitchFamily="34" charset="0"/>
              <a:cs typeface="Verdana" pitchFamily="34" charset="0"/>
            </a:endParaRPr>
          </a:p>
        </p:txBody>
      </p:sp>
      <p:sp>
        <p:nvSpPr>
          <p:cNvPr id="11" name="Rechthoek 10"/>
          <p:cNvSpPr/>
          <p:nvPr/>
        </p:nvSpPr>
        <p:spPr>
          <a:xfrm>
            <a:off x="0" y="0"/>
            <a:ext cx="4896544" cy="369332"/>
          </a:xfrm>
          <a:prstGeom prst="rect">
            <a:avLst/>
          </a:prstGeom>
        </p:spPr>
        <p:txBody>
          <a:bodyPr wrap="square">
            <a:spAutoFit/>
          </a:bodyPr>
          <a:lstStyle/>
          <a:p>
            <a:r>
              <a:rPr lang="nl-NL" b="1" dirty="0" smtClean="0">
                <a:solidFill>
                  <a:prstClr val="white"/>
                </a:solidFill>
                <a:latin typeface="Verdana" pitchFamily="34" charset="0"/>
                <a:ea typeface="Verdana" pitchFamily="34" charset="0"/>
                <a:cs typeface="Verdana" pitchFamily="34" charset="0"/>
              </a:rPr>
              <a:t>De nierpatiëntenpopulatie in beeld</a:t>
            </a:r>
            <a:endParaRPr lang="nl-NL" b="1" dirty="0">
              <a:solidFill>
                <a:prstClr val="white"/>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4132473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troomdiagram: Alternatief proces 13"/>
          <p:cNvSpPr/>
          <p:nvPr/>
        </p:nvSpPr>
        <p:spPr>
          <a:xfrm>
            <a:off x="1691680" y="1268760"/>
            <a:ext cx="6768752" cy="2664296"/>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NL" dirty="0" smtClean="0">
                <a:solidFill>
                  <a:srgbClr val="0070C0"/>
                </a:solidFill>
                <a:latin typeface="Verdana" pitchFamily="34" charset="0"/>
                <a:ea typeface="Verdana" pitchFamily="34" charset="0"/>
                <a:cs typeface="Verdana" pitchFamily="34" charset="0"/>
              </a:rPr>
              <a:t>50.000 -220.000 mensen</a:t>
            </a:r>
          </a:p>
          <a:p>
            <a:pPr algn="r"/>
            <a:r>
              <a:rPr lang="nl-NL" dirty="0" smtClean="0">
                <a:solidFill>
                  <a:srgbClr val="0070C0"/>
                </a:solidFill>
                <a:latin typeface="Verdana" pitchFamily="34" charset="0"/>
                <a:ea typeface="Verdana" pitchFamily="34" charset="0"/>
                <a:cs typeface="Verdana" pitchFamily="34" charset="0"/>
              </a:rPr>
              <a:t>met chronische nierschade </a:t>
            </a:r>
          </a:p>
          <a:p>
            <a:pPr algn="r"/>
            <a:r>
              <a:rPr lang="nl-NL" dirty="0" smtClean="0">
                <a:solidFill>
                  <a:srgbClr val="0070C0"/>
                </a:solidFill>
                <a:latin typeface="Verdana" pitchFamily="34" charset="0"/>
                <a:ea typeface="Verdana" pitchFamily="34" charset="0"/>
                <a:cs typeface="Verdana" pitchFamily="34" charset="0"/>
              </a:rPr>
              <a:t>met hoog tot sterk verhoogd </a:t>
            </a:r>
          </a:p>
          <a:p>
            <a:pPr algn="r"/>
            <a:r>
              <a:rPr lang="nl-NL" dirty="0" smtClean="0">
                <a:solidFill>
                  <a:srgbClr val="0070C0"/>
                </a:solidFill>
                <a:latin typeface="Verdana" pitchFamily="34" charset="0"/>
                <a:ea typeface="Verdana" pitchFamily="34" charset="0"/>
                <a:cs typeface="Verdana" pitchFamily="34" charset="0"/>
              </a:rPr>
              <a:t>risico op </a:t>
            </a:r>
            <a:r>
              <a:rPr lang="nl-NL" dirty="0" err="1" smtClean="0">
                <a:solidFill>
                  <a:srgbClr val="0070C0"/>
                </a:solidFill>
                <a:latin typeface="Verdana" pitchFamily="34" charset="0"/>
                <a:ea typeface="Verdana" pitchFamily="34" charset="0"/>
                <a:cs typeface="Verdana" pitchFamily="34" charset="0"/>
              </a:rPr>
              <a:t>nierfalen</a:t>
            </a:r>
            <a:r>
              <a:rPr lang="nl-NL" dirty="0" smtClean="0">
                <a:solidFill>
                  <a:srgbClr val="0070C0"/>
                </a:solidFill>
                <a:latin typeface="Verdana" pitchFamily="34" charset="0"/>
                <a:ea typeface="Verdana" pitchFamily="34" charset="0"/>
                <a:cs typeface="Verdana" pitchFamily="34" charset="0"/>
              </a:rPr>
              <a:t>/overlijden.</a:t>
            </a:r>
          </a:p>
          <a:p>
            <a:pPr algn="r"/>
            <a:r>
              <a:rPr lang="nl-NL" dirty="0" smtClean="0">
                <a:solidFill>
                  <a:srgbClr val="0070C0"/>
                </a:solidFill>
                <a:latin typeface="Verdana" pitchFamily="34" charset="0"/>
                <a:ea typeface="Verdana" pitchFamily="34" charset="0"/>
                <a:cs typeface="Verdana" pitchFamily="34" charset="0"/>
              </a:rPr>
              <a:t>Er zijn 6.452 </a:t>
            </a:r>
            <a:r>
              <a:rPr lang="nl-NL" dirty="0" err="1" smtClean="0">
                <a:solidFill>
                  <a:srgbClr val="0070C0"/>
                </a:solidFill>
                <a:latin typeface="Verdana" pitchFamily="34" charset="0"/>
                <a:ea typeface="Verdana" pitchFamily="34" charset="0"/>
                <a:cs typeface="Verdana" pitchFamily="34" charset="0"/>
              </a:rPr>
              <a:t>dialyserenden</a:t>
            </a:r>
            <a:r>
              <a:rPr lang="nl-NL" dirty="0" smtClean="0">
                <a:solidFill>
                  <a:srgbClr val="0070C0"/>
                </a:solidFill>
                <a:latin typeface="Verdana" pitchFamily="34" charset="0"/>
                <a:ea typeface="Verdana" pitchFamily="34" charset="0"/>
                <a:cs typeface="Verdana" pitchFamily="34" charset="0"/>
              </a:rPr>
              <a:t> en</a:t>
            </a:r>
          </a:p>
          <a:p>
            <a:pPr algn="r"/>
            <a:r>
              <a:rPr lang="nl-NL" dirty="0" smtClean="0">
                <a:solidFill>
                  <a:srgbClr val="0070C0"/>
                </a:solidFill>
                <a:latin typeface="Verdana" pitchFamily="34" charset="0"/>
                <a:ea typeface="Verdana" pitchFamily="34" charset="0"/>
                <a:cs typeface="Verdana" pitchFamily="34" charset="0"/>
              </a:rPr>
              <a:t> 10.275 </a:t>
            </a:r>
            <a:r>
              <a:rPr lang="nl-NL" dirty="0" err="1" smtClean="0">
                <a:solidFill>
                  <a:srgbClr val="0070C0"/>
                </a:solidFill>
                <a:latin typeface="Verdana" pitchFamily="34" charset="0"/>
                <a:ea typeface="Verdana" pitchFamily="34" charset="0"/>
                <a:cs typeface="Verdana" pitchFamily="34" charset="0"/>
              </a:rPr>
              <a:t>getransplanteerden</a:t>
            </a:r>
            <a:endParaRPr lang="nl-NL" dirty="0" smtClean="0">
              <a:solidFill>
                <a:srgbClr val="0070C0"/>
              </a:solidFill>
              <a:latin typeface="Verdana" pitchFamily="34" charset="0"/>
              <a:ea typeface="Verdana" pitchFamily="34" charset="0"/>
              <a:cs typeface="Verdana" pitchFamily="34" charset="0"/>
            </a:endParaRPr>
          </a:p>
          <a:p>
            <a:pPr algn="r"/>
            <a:r>
              <a:rPr lang="nl-NL" dirty="0" smtClean="0">
                <a:solidFill>
                  <a:srgbClr val="0070C0"/>
                </a:solidFill>
                <a:latin typeface="Verdana" pitchFamily="34" charset="0"/>
                <a:ea typeface="Verdana" pitchFamily="34" charset="0"/>
                <a:cs typeface="Verdana" pitchFamily="34" charset="0"/>
              </a:rPr>
              <a:t>(bron </a:t>
            </a:r>
            <a:r>
              <a:rPr lang="nl-NL" dirty="0" err="1" smtClean="0">
                <a:solidFill>
                  <a:srgbClr val="0070C0"/>
                </a:solidFill>
                <a:latin typeface="Verdana" pitchFamily="34" charset="0"/>
                <a:ea typeface="Verdana" pitchFamily="34" charset="0"/>
                <a:cs typeface="Verdana" pitchFamily="34" charset="0"/>
              </a:rPr>
              <a:t>Nefrovisie</a:t>
            </a:r>
            <a:r>
              <a:rPr lang="nl-NL" dirty="0" smtClean="0">
                <a:solidFill>
                  <a:srgbClr val="0070C0"/>
                </a:solidFill>
                <a:latin typeface="Verdana" pitchFamily="34" charset="0"/>
                <a:ea typeface="Verdana" pitchFamily="34" charset="0"/>
                <a:cs typeface="Verdana" pitchFamily="34" charset="0"/>
              </a:rPr>
              <a:t>, </a:t>
            </a:r>
            <a:r>
              <a:rPr lang="nl-NL" dirty="0" err="1" smtClean="0">
                <a:solidFill>
                  <a:srgbClr val="0070C0"/>
                </a:solidFill>
                <a:latin typeface="Verdana" pitchFamily="34" charset="0"/>
                <a:ea typeface="Verdana" pitchFamily="34" charset="0"/>
                <a:cs typeface="Verdana" pitchFamily="34" charset="0"/>
              </a:rPr>
              <a:t>aug</a:t>
            </a:r>
            <a:r>
              <a:rPr lang="nl-NL" dirty="0" smtClean="0">
                <a:solidFill>
                  <a:srgbClr val="0070C0"/>
                </a:solidFill>
                <a:latin typeface="Verdana" pitchFamily="34" charset="0"/>
                <a:ea typeface="Verdana" pitchFamily="34" charset="0"/>
                <a:cs typeface="Verdana" pitchFamily="34" charset="0"/>
              </a:rPr>
              <a:t> 2016</a:t>
            </a:r>
            <a:r>
              <a:rPr lang="nl-NL" sz="1200" dirty="0" smtClean="0">
                <a:solidFill>
                  <a:srgbClr val="0070C0"/>
                </a:solidFill>
              </a:rPr>
              <a:t>)</a:t>
            </a:r>
            <a:endParaRPr lang="nl-NL" sz="1200" dirty="0">
              <a:solidFill>
                <a:srgbClr val="0070C0"/>
              </a:solidFill>
            </a:endParaRPr>
          </a:p>
        </p:txBody>
      </p:sp>
      <p:sp>
        <p:nvSpPr>
          <p:cNvPr id="13" name="Stroomdiagram: Alternatief proces 12"/>
          <p:cNvSpPr/>
          <p:nvPr/>
        </p:nvSpPr>
        <p:spPr>
          <a:xfrm>
            <a:off x="2051720" y="1916832"/>
            <a:ext cx="2304256" cy="1332728"/>
          </a:xfrm>
          <a:prstGeom prst="flowChartAlternateProcess">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r"/>
            <a:r>
              <a:rPr lang="nl-NL" dirty="0" smtClean="0">
                <a:solidFill>
                  <a:srgbClr val="0070C0"/>
                </a:solidFill>
              </a:rPr>
              <a:t>±7.500 leden </a:t>
            </a:r>
          </a:p>
          <a:p>
            <a:pPr algn="r"/>
            <a:r>
              <a:rPr lang="nl-NL" dirty="0" smtClean="0">
                <a:solidFill>
                  <a:srgbClr val="0070C0"/>
                </a:solidFill>
              </a:rPr>
              <a:t>NVN </a:t>
            </a:r>
            <a:endParaRPr lang="nl-NL" dirty="0">
              <a:solidFill>
                <a:srgbClr val="0070C0"/>
              </a:solidFill>
            </a:endParaRPr>
          </a:p>
        </p:txBody>
      </p:sp>
      <p:pic>
        <p:nvPicPr>
          <p:cNvPr id="307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6650" y="5934075"/>
            <a:ext cx="5467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jdelijke aanduiding voor dianummer 11"/>
          <p:cNvSpPr>
            <a:spLocks noGrp="1"/>
          </p:cNvSpPr>
          <p:nvPr>
            <p:ph type="sldNum" sz="quarter" idx="12"/>
          </p:nvPr>
        </p:nvSpPr>
        <p:spPr/>
        <p:txBody>
          <a:bodyPr/>
          <a:lstStyle/>
          <a:p>
            <a:pPr>
              <a:defRPr/>
            </a:pPr>
            <a:fld id="{1586EC0B-462C-4B26-9DA8-A60AC3C5A127}" type="slidenum">
              <a:rPr lang="nl-NL" sz="1600" smtClean="0">
                <a:solidFill>
                  <a:prstClr val="white"/>
                </a:solidFill>
                <a:latin typeface="Verdana" pitchFamily="34" charset="0"/>
                <a:ea typeface="Verdana" pitchFamily="34" charset="0"/>
                <a:cs typeface="Verdana" pitchFamily="34" charset="0"/>
              </a:rPr>
              <a:pPr>
                <a:defRPr/>
              </a:pPr>
              <a:t>97</a:t>
            </a:fld>
            <a:endParaRPr lang="nl-NL" sz="1600" dirty="0">
              <a:solidFill>
                <a:prstClr val="white"/>
              </a:solidFill>
              <a:latin typeface="Verdana" pitchFamily="34" charset="0"/>
              <a:ea typeface="Verdana" pitchFamily="34" charset="0"/>
              <a:cs typeface="Verdana" pitchFamily="34" charset="0"/>
            </a:endParaRPr>
          </a:p>
        </p:txBody>
      </p:sp>
      <p:pic>
        <p:nvPicPr>
          <p:cNvPr id="3078" name="Afbeelding 6" descr="beeldmerk.jpg"/>
          <p:cNvPicPr>
            <a:picLocks noChangeAspect="1"/>
          </p:cNvPicPr>
          <p:nvPr/>
        </p:nvPicPr>
        <p:blipFill>
          <a:blip r:embed="rId4" cstate="print">
            <a:extLst>
              <a:ext uri="{28A0092B-C50C-407E-A947-70E740481C1C}">
                <a14:useLocalDpi xmlns:a14="http://schemas.microsoft.com/office/drawing/2010/main" val="0"/>
              </a:ext>
            </a:extLst>
          </a:blip>
          <a:srcRect l="6615" t="22391" r="6615" b="22391"/>
          <a:stretch>
            <a:fillRect/>
          </a:stretch>
        </p:blipFill>
        <p:spPr bwMode="auto">
          <a:xfrm>
            <a:off x="0" y="6165850"/>
            <a:ext cx="10890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kstvak 9"/>
          <p:cNvSpPr txBox="1">
            <a:spLocks noChangeArrowheads="1"/>
          </p:cNvSpPr>
          <p:nvPr/>
        </p:nvSpPr>
        <p:spPr bwMode="auto">
          <a:xfrm>
            <a:off x="4429124" y="6550223"/>
            <a:ext cx="4284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nl-NL" sz="1400" b="1" dirty="0" smtClean="0">
                <a:solidFill>
                  <a:srgbClr val="0070C0"/>
                </a:solidFill>
                <a:latin typeface="Verdana" pitchFamily="34" charset="0"/>
                <a:ea typeface="Verdana" pitchFamily="34" charset="0"/>
                <a:cs typeface="Verdana" pitchFamily="34" charset="0"/>
              </a:rPr>
              <a:t>Nierpatiënten Vereniging Nederland</a:t>
            </a:r>
            <a:endParaRPr lang="en-US" altLang="nl-NL" sz="1400" b="1" dirty="0">
              <a:solidFill>
                <a:srgbClr val="0070C0"/>
              </a:solidFill>
              <a:latin typeface="Verdana" pitchFamily="34" charset="0"/>
              <a:ea typeface="Verdana" pitchFamily="34" charset="0"/>
              <a:cs typeface="Verdana" pitchFamily="34" charset="0"/>
            </a:endParaRPr>
          </a:p>
        </p:txBody>
      </p:sp>
      <p:sp>
        <p:nvSpPr>
          <p:cNvPr id="11" name="Stroomdiagram: Alternatief proces 10"/>
          <p:cNvSpPr/>
          <p:nvPr/>
        </p:nvSpPr>
        <p:spPr>
          <a:xfrm>
            <a:off x="1835696" y="2132856"/>
            <a:ext cx="1080120" cy="792088"/>
          </a:xfrm>
          <a:prstGeom prst="flowChartAlternateProcess">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nl-NL" dirty="0" smtClean="0">
                <a:solidFill>
                  <a:srgbClr val="4F81BD"/>
                </a:solidFill>
              </a:rPr>
              <a:t>±4.000 leden </a:t>
            </a:r>
            <a:r>
              <a:rPr lang="nl-NL" dirty="0" err="1" smtClean="0">
                <a:solidFill>
                  <a:srgbClr val="4F81BD"/>
                </a:solidFill>
              </a:rPr>
              <a:t>RNV’s</a:t>
            </a:r>
            <a:endParaRPr lang="nl-NL" dirty="0">
              <a:solidFill>
                <a:srgbClr val="4F81BD"/>
              </a:solidFill>
            </a:endParaRPr>
          </a:p>
        </p:txBody>
      </p:sp>
      <p:sp>
        <p:nvSpPr>
          <p:cNvPr id="16" name="Tekstvak 15"/>
          <p:cNvSpPr txBox="1"/>
          <p:nvPr/>
        </p:nvSpPr>
        <p:spPr>
          <a:xfrm>
            <a:off x="251520" y="4149080"/>
            <a:ext cx="8208912" cy="2677656"/>
          </a:xfrm>
          <a:prstGeom prst="rect">
            <a:avLst/>
          </a:prstGeom>
          <a:noFill/>
        </p:spPr>
        <p:txBody>
          <a:bodyPr wrap="square" rtlCol="0">
            <a:spAutoFit/>
          </a:bodyPr>
          <a:lstStyle/>
          <a:p>
            <a:r>
              <a:rPr lang="nl-NL" sz="2000" dirty="0" smtClean="0">
                <a:solidFill>
                  <a:prstClr val="black"/>
                </a:solidFill>
                <a:latin typeface="Verdana" pitchFamily="34" charset="0"/>
                <a:ea typeface="Verdana" pitchFamily="34" charset="0"/>
                <a:cs typeface="Verdana" pitchFamily="34" charset="0"/>
              </a:rPr>
              <a:t>De NVN leden zijn: </a:t>
            </a:r>
          </a:p>
          <a:p>
            <a:pPr>
              <a:buFont typeface="Arial" pitchFamily="34" charset="0"/>
              <a:buChar char="•"/>
            </a:pPr>
            <a:r>
              <a:rPr lang="nl-NL" sz="2000" dirty="0" smtClean="0">
                <a:solidFill>
                  <a:prstClr val="black"/>
                </a:solidFill>
                <a:latin typeface="Verdana" pitchFamily="34" charset="0"/>
                <a:ea typeface="Verdana" pitchFamily="34" charset="0"/>
                <a:cs typeface="Verdana" pitchFamily="34" charset="0"/>
              </a:rPr>
              <a:t> 24,2% van alle </a:t>
            </a:r>
            <a:r>
              <a:rPr lang="nl-NL" sz="2000" dirty="0" err="1" smtClean="0">
                <a:solidFill>
                  <a:prstClr val="black"/>
                </a:solidFill>
                <a:latin typeface="Verdana" pitchFamily="34" charset="0"/>
                <a:ea typeface="Verdana" pitchFamily="34" charset="0"/>
                <a:cs typeface="Verdana" pitchFamily="34" charset="0"/>
              </a:rPr>
              <a:t>dialyserenden</a:t>
            </a:r>
            <a:endParaRPr lang="nl-NL" sz="2000" dirty="0" smtClean="0">
              <a:solidFill>
                <a:prstClr val="black"/>
              </a:solidFill>
              <a:latin typeface="Verdana" pitchFamily="34" charset="0"/>
              <a:ea typeface="Verdana" pitchFamily="34" charset="0"/>
              <a:cs typeface="Verdana" pitchFamily="34" charset="0"/>
            </a:endParaRPr>
          </a:p>
          <a:p>
            <a:pPr>
              <a:buFont typeface="Arial" pitchFamily="34" charset="0"/>
              <a:buChar char="•"/>
            </a:pPr>
            <a:r>
              <a:rPr lang="nl-NL" sz="2000" dirty="0" smtClean="0">
                <a:solidFill>
                  <a:prstClr val="black"/>
                </a:solidFill>
                <a:latin typeface="Verdana" pitchFamily="34" charset="0"/>
                <a:ea typeface="Verdana" pitchFamily="34" charset="0"/>
                <a:cs typeface="Verdana" pitchFamily="34" charset="0"/>
              </a:rPr>
              <a:t> 23,1% van alle </a:t>
            </a:r>
            <a:r>
              <a:rPr lang="nl-NL" sz="2000" dirty="0" err="1" smtClean="0">
                <a:solidFill>
                  <a:prstClr val="black"/>
                </a:solidFill>
                <a:latin typeface="Verdana" pitchFamily="34" charset="0"/>
                <a:ea typeface="Verdana" pitchFamily="34" charset="0"/>
                <a:cs typeface="Verdana" pitchFamily="34" charset="0"/>
              </a:rPr>
              <a:t>getransplanteerden</a:t>
            </a:r>
            <a:endParaRPr lang="nl-NL" sz="2000" dirty="0" smtClean="0">
              <a:solidFill>
                <a:prstClr val="black"/>
              </a:solidFill>
              <a:latin typeface="Verdana" pitchFamily="34" charset="0"/>
              <a:ea typeface="Verdana" pitchFamily="34" charset="0"/>
              <a:cs typeface="Verdana" pitchFamily="34" charset="0"/>
            </a:endParaRPr>
          </a:p>
          <a:p>
            <a:pPr>
              <a:buFont typeface="Arial" pitchFamily="34" charset="0"/>
              <a:buChar char="•"/>
            </a:pPr>
            <a:r>
              <a:rPr lang="nl-NL" sz="2000" dirty="0" smtClean="0">
                <a:solidFill>
                  <a:prstClr val="black"/>
                </a:solidFill>
                <a:latin typeface="Verdana" pitchFamily="34" charset="0"/>
                <a:ea typeface="Verdana" pitchFamily="34" charset="0"/>
                <a:cs typeface="Verdana" pitchFamily="34" charset="0"/>
              </a:rPr>
              <a:t> 3,5%-15% van alle nierpatiënten</a:t>
            </a:r>
          </a:p>
          <a:p>
            <a:r>
              <a:rPr lang="nl-NL" sz="2000" dirty="0" smtClean="0">
                <a:solidFill>
                  <a:prstClr val="black"/>
                </a:solidFill>
                <a:latin typeface="Verdana" pitchFamily="34" charset="0"/>
                <a:ea typeface="Verdana" pitchFamily="34" charset="0"/>
                <a:cs typeface="Verdana" pitchFamily="34" charset="0"/>
              </a:rPr>
              <a:t>Op ruim 5,5 miljoen mensen met een chronisch ziekte of handicap zijn circa 500.000 mensen lid van een PG (9%)</a:t>
            </a:r>
          </a:p>
          <a:p>
            <a:r>
              <a:rPr lang="nl-NL" sz="1400" dirty="0" smtClean="0">
                <a:solidFill>
                  <a:prstClr val="black"/>
                </a:solidFill>
                <a:latin typeface="Verdana" pitchFamily="34" charset="0"/>
                <a:ea typeface="Verdana" pitchFamily="34" charset="0"/>
                <a:cs typeface="Verdana" pitchFamily="34" charset="0"/>
              </a:rPr>
              <a:t>Bron PG monitor 2014</a:t>
            </a:r>
          </a:p>
          <a:p>
            <a:r>
              <a:rPr lang="nl-NL" sz="1400" dirty="0" smtClean="0">
                <a:solidFill>
                  <a:prstClr val="black"/>
                </a:solidFill>
                <a:latin typeface="Verdana" pitchFamily="34" charset="0"/>
                <a:ea typeface="Verdana" pitchFamily="34" charset="0"/>
                <a:cs typeface="Verdana" pitchFamily="34" charset="0"/>
              </a:rPr>
              <a:t> </a:t>
            </a:r>
          </a:p>
          <a:p>
            <a:endParaRPr lang="nl-NL" sz="2000" dirty="0">
              <a:solidFill>
                <a:prstClr val="black"/>
              </a:solidFill>
              <a:latin typeface="Verdana" pitchFamily="34" charset="0"/>
              <a:ea typeface="Verdana" pitchFamily="34" charset="0"/>
              <a:cs typeface="Verdana" pitchFamily="34" charset="0"/>
            </a:endParaRPr>
          </a:p>
        </p:txBody>
      </p:sp>
      <p:sp>
        <p:nvSpPr>
          <p:cNvPr id="17" name="Tekstvak 16"/>
          <p:cNvSpPr txBox="1"/>
          <p:nvPr/>
        </p:nvSpPr>
        <p:spPr>
          <a:xfrm>
            <a:off x="0" y="0"/>
            <a:ext cx="5832648" cy="369332"/>
          </a:xfrm>
          <a:prstGeom prst="rect">
            <a:avLst/>
          </a:prstGeom>
          <a:noFill/>
        </p:spPr>
        <p:txBody>
          <a:bodyPr wrap="square" rtlCol="0">
            <a:spAutoFit/>
          </a:bodyPr>
          <a:lstStyle/>
          <a:p>
            <a:r>
              <a:rPr lang="nl-NL" b="1" dirty="0" smtClean="0">
                <a:solidFill>
                  <a:prstClr val="white"/>
                </a:solidFill>
                <a:latin typeface="Verdana" pitchFamily="34" charset="0"/>
                <a:ea typeface="Verdana" pitchFamily="34" charset="0"/>
                <a:cs typeface="Verdana" pitchFamily="34" charset="0"/>
              </a:rPr>
              <a:t>25 jaar NPV </a:t>
            </a:r>
            <a:r>
              <a:rPr lang="nl-NL" b="1" dirty="0" err="1" smtClean="0">
                <a:solidFill>
                  <a:prstClr val="white"/>
                </a:solidFill>
                <a:latin typeface="Verdana" pitchFamily="34" charset="0"/>
                <a:ea typeface="Verdana" pitchFamily="34" charset="0"/>
                <a:cs typeface="Verdana" pitchFamily="34" charset="0"/>
              </a:rPr>
              <a:t>Roermond</a:t>
            </a:r>
            <a:endParaRPr lang="nl-NL" b="1" dirty="0">
              <a:solidFill>
                <a:prstClr val="white"/>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2307082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6650" y="5934075"/>
            <a:ext cx="5467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jdelijke aanduiding voor dianummer 11"/>
          <p:cNvSpPr>
            <a:spLocks noGrp="1"/>
          </p:cNvSpPr>
          <p:nvPr>
            <p:ph type="sldNum" sz="quarter" idx="12"/>
          </p:nvPr>
        </p:nvSpPr>
        <p:spPr/>
        <p:txBody>
          <a:bodyPr/>
          <a:lstStyle/>
          <a:p>
            <a:pPr>
              <a:defRPr/>
            </a:pPr>
            <a:fld id="{1586EC0B-462C-4B26-9DA8-A60AC3C5A127}" type="slidenum">
              <a:rPr lang="nl-NL" sz="1600" smtClean="0">
                <a:solidFill>
                  <a:prstClr val="white"/>
                </a:solidFill>
                <a:latin typeface="Verdana" pitchFamily="34" charset="0"/>
                <a:ea typeface="Verdana" pitchFamily="34" charset="0"/>
                <a:cs typeface="Verdana" pitchFamily="34" charset="0"/>
              </a:rPr>
              <a:pPr>
                <a:defRPr/>
              </a:pPr>
              <a:t>98</a:t>
            </a:fld>
            <a:endParaRPr lang="nl-NL" sz="1600" dirty="0">
              <a:solidFill>
                <a:prstClr val="white"/>
              </a:solidFill>
              <a:latin typeface="Verdana" pitchFamily="34" charset="0"/>
              <a:ea typeface="Verdana" pitchFamily="34" charset="0"/>
              <a:cs typeface="Verdana" pitchFamily="34" charset="0"/>
            </a:endParaRPr>
          </a:p>
        </p:txBody>
      </p:sp>
      <p:pic>
        <p:nvPicPr>
          <p:cNvPr id="3078" name="Afbeelding 6" descr="beeldmerk.jpg"/>
          <p:cNvPicPr>
            <a:picLocks noChangeAspect="1"/>
          </p:cNvPicPr>
          <p:nvPr/>
        </p:nvPicPr>
        <p:blipFill>
          <a:blip r:embed="rId4" cstate="print">
            <a:extLst>
              <a:ext uri="{28A0092B-C50C-407E-A947-70E740481C1C}">
                <a14:useLocalDpi xmlns:a14="http://schemas.microsoft.com/office/drawing/2010/main" val="0"/>
              </a:ext>
            </a:extLst>
          </a:blip>
          <a:srcRect l="6615" t="22391" r="6615" b="22391"/>
          <a:stretch>
            <a:fillRect/>
          </a:stretch>
        </p:blipFill>
        <p:spPr bwMode="auto">
          <a:xfrm>
            <a:off x="0" y="6165850"/>
            <a:ext cx="10890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kstvak 9"/>
          <p:cNvSpPr txBox="1">
            <a:spLocks noChangeArrowheads="1"/>
          </p:cNvSpPr>
          <p:nvPr/>
        </p:nvSpPr>
        <p:spPr bwMode="auto">
          <a:xfrm>
            <a:off x="4429124" y="6550223"/>
            <a:ext cx="4284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nl-NL" sz="1400" b="1" dirty="0" smtClean="0">
                <a:solidFill>
                  <a:srgbClr val="0070C0"/>
                </a:solidFill>
                <a:latin typeface="Verdana" pitchFamily="34" charset="0"/>
                <a:ea typeface="Verdana" pitchFamily="34" charset="0"/>
                <a:cs typeface="Verdana" pitchFamily="34" charset="0"/>
              </a:rPr>
              <a:t>Nierpatiënten Vereniging Nederland</a:t>
            </a:r>
            <a:endParaRPr lang="en-US" altLang="nl-NL" sz="1400" b="1" dirty="0">
              <a:solidFill>
                <a:srgbClr val="0070C0"/>
              </a:solidFill>
              <a:latin typeface="Verdana" pitchFamily="34" charset="0"/>
              <a:ea typeface="Verdana" pitchFamily="34" charset="0"/>
              <a:cs typeface="Verdana" pitchFamily="34" charset="0"/>
            </a:endParaRPr>
          </a:p>
        </p:txBody>
      </p:sp>
      <p:pic>
        <p:nvPicPr>
          <p:cNvPr id="1026" name="Picture 2"/>
          <p:cNvPicPr>
            <a:picLocks noChangeAspect="1" noChangeArrowheads="1"/>
          </p:cNvPicPr>
          <p:nvPr/>
        </p:nvPicPr>
        <p:blipFill>
          <a:blip r:embed="rId5" cstate="print"/>
          <a:srcRect/>
          <a:stretch>
            <a:fillRect/>
          </a:stretch>
        </p:blipFill>
        <p:spPr bwMode="auto">
          <a:xfrm>
            <a:off x="734058" y="620689"/>
            <a:ext cx="7942398" cy="5616624"/>
          </a:xfrm>
          <a:prstGeom prst="rect">
            <a:avLst/>
          </a:prstGeom>
          <a:noFill/>
          <a:ln w="9525">
            <a:noFill/>
            <a:miter lim="800000"/>
            <a:headEnd/>
            <a:tailEnd/>
          </a:ln>
        </p:spPr>
      </p:pic>
      <p:sp>
        <p:nvSpPr>
          <p:cNvPr id="8" name="Tekstvak 7"/>
          <p:cNvSpPr txBox="1"/>
          <p:nvPr/>
        </p:nvSpPr>
        <p:spPr>
          <a:xfrm>
            <a:off x="0" y="0"/>
            <a:ext cx="6192688" cy="523220"/>
          </a:xfrm>
          <a:prstGeom prst="rect">
            <a:avLst/>
          </a:prstGeom>
          <a:noFill/>
        </p:spPr>
        <p:txBody>
          <a:bodyPr wrap="square" rtlCol="0">
            <a:spAutoFit/>
          </a:bodyPr>
          <a:lstStyle/>
          <a:p>
            <a:r>
              <a:rPr lang="nl-NL" sz="2800" b="1" dirty="0" smtClean="0">
                <a:solidFill>
                  <a:prstClr val="white"/>
                </a:solidFill>
                <a:latin typeface="Verdana" pitchFamily="34" charset="0"/>
                <a:ea typeface="Verdana" pitchFamily="34" charset="0"/>
                <a:cs typeface="Verdana" pitchFamily="34" charset="0"/>
              </a:rPr>
              <a:t>Wat staat de NVN voor ogen?</a:t>
            </a:r>
            <a:endParaRPr lang="nl-NL" sz="2800" dirty="0">
              <a:solidFill>
                <a:prstClr val="white"/>
              </a:solidFill>
            </a:endParaRPr>
          </a:p>
        </p:txBody>
      </p:sp>
      <p:sp>
        <p:nvSpPr>
          <p:cNvPr id="9" name="Ovaal 8"/>
          <p:cNvSpPr/>
          <p:nvPr/>
        </p:nvSpPr>
        <p:spPr>
          <a:xfrm rot="2449330">
            <a:off x="5616565" y="2616116"/>
            <a:ext cx="2194836" cy="4012526"/>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10" name="Ovaal 9"/>
          <p:cNvSpPr/>
          <p:nvPr/>
        </p:nvSpPr>
        <p:spPr>
          <a:xfrm rot="204609">
            <a:off x="4310844" y="819558"/>
            <a:ext cx="1945057" cy="3382667"/>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Tree>
    <p:extLst>
      <p:ext uri="{BB962C8B-B14F-4D97-AF65-F5344CB8AC3E}">
        <p14:creationId xmlns:p14="http://schemas.microsoft.com/office/powerpoint/2010/main" val="33667021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6650" y="5934075"/>
            <a:ext cx="5467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jdelijke aanduiding voor inhoud 10"/>
          <p:cNvSpPr>
            <a:spLocks noGrp="1"/>
          </p:cNvSpPr>
          <p:nvPr>
            <p:ph idx="1"/>
          </p:nvPr>
        </p:nvSpPr>
        <p:spPr>
          <a:xfrm>
            <a:off x="428596" y="1428736"/>
            <a:ext cx="8229600" cy="4000527"/>
          </a:xfrm>
        </p:spPr>
        <p:txBody>
          <a:bodyPr/>
          <a:lstStyle/>
          <a:p>
            <a:pPr>
              <a:buNone/>
            </a:pPr>
            <a:r>
              <a:rPr lang="nl-NL" sz="3600" dirty="0">
                <a:latin typeface="Verdana" pitchFamily="34" charset="0"/>
                <a:ea typeface="Verdana" pitchFamily="34" charset="0"/>
                <a:cs typeface="Verdana" pitchFamily="34" charset="0"/>
              </a:rPr>
              <a:t>	</a:t>
            </a:r>
            <a:r>
              <a:rPr lang="nl-NL" b="1" dirty="0">
                <a:latin typeface="Verdana" pitchFamily="34" charset="0"/>
                <a:ea typeface="Verdana" pitchFamily="34" charset="0"/>
                <a:cs typeface="Verdana" pitchFamily="34" charset="0"/>
              </a:rPr>
              <a:t>In de relatie zorgvrager – zorgverlener wordt de kwaliteit van de zorg gemaakt</a:t>
            </a:r>
          </a:p>
          <a:p>
            <a:pPr>
              <a:buNone/>
            </a:pPr>
            <a:endParaRPr lang="nl-NL" sz="3600" dirty="0">
              <a:latin typeface="Verdana" pitchFamily="34" charset="0"/>
              <a:ea typeface="Verdana" pitchFamily="34" charset="0"/>
              <a:cs typeface="Verdana" pitchFamily="34" charset="0"/>
            </a:endParaRPr>
          </a:p>
          <a:p>
            <a:pPr lvl="1">
              <a:buFont typeface="Wingdings" pitchFamily="2" charset="2"/>
              <a:buChar char="Ø"/>
            </a:pPr>
            <a:r>
              <a:rPr lang="nl-NL" i="1" dirty="0">
                <a:latin typeface="Verdana" pitchFamily="34" charset="0"/>
                <a:ea typeface="Verdana" pitchFamily="34" charset="0"/>
                <a:cs typeface="Verdana" pitchFamily="34" charset="0"/>
              </a:rPr>
              <a:t> De basis is gedeelde besluitvorming</a:t>
            </a:r>
          </a:p>
          <a:p>
            <a:pPr lvl="1">
              <a:buFont typeface="Wingdings" pitchFamily="2" charset="2"/>
              <a:buChar char="Ø"/>
            </a:pPr>
            <a:r>
              <a:rPr lang="nl-NL" i="1" dirty="0">
                <a:latin typeface="Verdana" pitchFamily="34" charset="0"/>
                <a:ea typeface="Verdana" pitchFamily="34" charset="0"/>
                <a:cs typeface="Verdana" pitchFamily="34" charset="0"/>
              </a:rPr>
              <a:t> Hier komen medisch technische kwaliteit en patiëntervaring samen</a:t>
            </a:r>
            <a:endParaRPr lang="nl-NL" dirty="0"/>
          </a:p>
        </p:txBody>
      </p:sp>
      <p:sp>
        <p:nvSpPr>
          <p:cNvPr id="12" name="Tijdelijke aanduiding voor dianummer 11"/>
          <p:cNvSpPr>
            <a:spLocks noGrp="1"/>
          </p:cNvSpPr>
          <p:nvPr>
            <p:ph type="sldNum" sz="quarter" idx="12"/>
          </p:nvPr>
        </p:nvSpPr>
        <p:spPr/>
        <p:txBody>
          <a:bodyPr/>
          <a:lstStyle/>
          <a:p>
            <a:pPr>
              <a:defRPr/>
            </a:pPr>
            <a:fld id="{1586EC0B-462C-4B26-9DA8-A60AC3C5A127}" type="slidenum">
              <a:rPr lang="nl-NL" sz="1600" smtClean="0">
                <a:solidFill>
                  <a:prstClr val="white"/>
                </a:solidFill>
                <a:latin typeface="Verdana" pitchFamily="34" charset="0"/>
                <a:ea typeface="Verdana" pitchFamily="34" charset="0"/>
                <a:cs typeface="Verdana" pitchFamily="34" charset="0"/>
              </a:rPr>
              <a:pPr>
                <a:defRPr/>
              </a:pPr>
              <a:t>99</a:t>
            </a:fld>
            <a:endParaRPr lang="nl-NL" sz="1600" dirty="0">
              <a:solidFill>
                <a:prstClr val="white"/>
              </a:solidFill>
              <a:latin typeface="Verdana" pitchFamily="34" charset="0"/>
              <a:ea typeface="Verdana" pitchFamily="34" charset="0"/>
              <a:cs typeface="Verdana" pitchFamily="34" charset="0"/>
            </a:endParaRPr>
          </a:p>
        </p:txBody>
      </p:sp>
      <p:pic>
        <p:nvPicPr>
          <p:cNvPr id="3078" name="Afbeelding 6" descr="beeldmerk.jpg"/>
          <p:cNvPicPr>
            <a:picLocks noChangeAspect="1"/>
          </p:cNvPicPr>
          <p:nvPr/>
        </p:nvPicPr>
        <p:blipFill>
          <a:blip r:embed="rId4" cstate="print">
            <a:extLst>
              <a:ext uri="{28A0092B-C50C-407E-A947-70E740481C1C}">
                <a14:useLocalDpi xmlns:a14="http://schemas.microsoft.com/office/drawing/2010/main" val="0"/>
              </a:ext>
            </a:extLst>
          </a:blip>
          <a:srcRect l="6615" t="22391" r="6615" b="22391"/>
          <a:stretch>
            <a:fillRect/>
          </a:stretch>
        </p:blipFill>
        <p:spPr bwMode="auto">
          <a:xfrm>
            <a:off x="0" y="6165850"/>
            <a:ext cx="10890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kstvak 9"/>
          <p:cNvSpPr txBox="1">
            <a:spLocks noChangeArrowheads="1"/>
          </p:cNvSpPr>
          <p:nvPr/>
        </p:nvSpPr>
        <p:spPr bwMode="auto">
          <a:xfrm>
            <a:off x="4214810" y="6550223"/>
            <a:ext cx="4284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nl-NL" sz="1400" b="1" dirty="0">
                <a:solidFill>
                  <a:srgbClr val="0070C0"/>
                </a:solidFill>
                <a:latin typeface="Verdana" pitchFamily="34" charset="0"/>
                <a:ea typeface="Verdana" pitchFamily="34" charset="0"/>
                <a:cs typeface="Verdana" pitchFamily="34" charset="0"/>
              </a:rPr>
              <a:t>Nierpatiënten Vereniging Nederland</a:t>
            </a:r>
          </a:p>
        </p:txBody>
      </p:sp>
      <p:sp>
        <p:nvSpPr>
          <p:cNvPr id="8" name="Rechthoek 7"/>
          <p:cNvSpPr/>
          <p:nvPr/>
        </p:nvSpPr>
        <p:spPr>
          <a:xfrm>
            <a:off x="0" y="0"/>
            <a:ext cx="3143809" cy="369332"/>
          </a:xfrm>
          <a:prstGeom prst="rect">
            <a:avLst/>
          </a:prstGeom>
        </p:spPr>
        <p:txBody>
          <a:bodyPr wrap="none">
            <a:spAutoFit/>
          </a:bodyPr>
          <a:lstStyle/>
          <a:p>
            <a:r>
              <a:rPr lang="nl-NL" b="1" dirty="0" smtClean="0">
                <a:solidFill>
                  <a:prstClr val="white"/>
                </a:solidFill>
                <a:latin typeface="Verdana" pitchFamily="34" charset="0"/>
                <a:ea typeface="Verdana" pitchFamily="34" charset="0"/>
                <a:cs typeface="Verdana" pitchFamily="34" charset="0"/>
              </a:rPr>
              <a:t>25 jaar NPV </a:t>
            </a:r>
            <a:r>
              <a:rPr lang="nl-NL" b="1" dirty="0" err="1" smtClean="0">
                <a:solidFill>
                  <a:prstClr val="white"/>
                </a:solidFill>
                <a:latin typeface="Verdana" pitchFamily="34" charset="0"/>
                <a:ea typeface="Verdana" pitchFamily="34" charset="0"/>
                <a:cs typeface="Verdana" pitchFamily="34" charset="0"/>
              </a:rPr>
              <a:t>Roermond</a:t>
            </a:r>
            <a:endParaRPr lang="nl-NL" b="1" dirty="0">
              <a:solidFill>
                <a:prstClr val="white"/>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108497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alpha val="45000"/>
          </a:schemeClr>
        </a:solidFill>
        <a:ln w="9525" cap="flat" cmpd="sng" algn="ctr">
          <a:noFill/>
          <a:prstDash val="solid"/>
          <a:round/>
          <a:headEnd type="none" w="med" len="med"/>
          <a:tailEnd type="none" w="med" len="med"/>
        </a:ln>
        <a:effectLst>
          <a:reflection stA="70000" endPos="30000" dist="12700" dir="5400000" sy="-100000" algn="bl" rotWithShape="0"/>
        </a:effec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pc="100" dirty="0" smtClean="0">
            <a:solidFill>
              <a:schemeClr val="bg1"/>
            </a:solidFill>
            <a:latin typeface="Arial Unicode MS"/>
            <a:cs typeface="Arial Unicode MS"/>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alpha val="45000"/>
          </a:schemeClr>
        </a:solidFill>
        <a:ln w="9525" cap="flat" cmpd="sng" algn="ctr">
          <a:noFill/>
          <a:prstDash val="solid"/>
          <a:round/>
          <a:headEnd type="none" w="med" len="med"/>
          <a:tailEnd type="none" w="med" len="med"/>
        </a:ln>
        <a:effectLst>
          <a:reflection stA="70000" endPos="30000" dist="12700" dir="5400000" sy="-100000" algn="bl" rotWithShape="0"/>
        </a:effec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pc="100" dirty="0" smtClean="0">
            <a:solidFill>
              <a:schemeClr val="bg1"/>
            </a:solidFill>
            <a:latin typeface="Arial Unicode MS"/>
            <a:cs typeface="Arial Unicode MS"/>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troom">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114</TotalTime>
  <Words>2287</Words>
  <Application>Microsoft Office PowerPoint</Application>
  <PresentationFormat>On-screen Show (4:3)</PresentationFormat>
  <Paragraphs>592</Paragraphs>
  <Slides>154</Slides>
  <Notes>21</Notes>
  <HiddenSlides>0</HiddenSlides>
  <MMClips>0</MMClips>
  <ScaleCrop>false</ScaleCrop>
  <HeadingPairs>
    <vt:vector size="8" baseType="variant">
      <vt:variant>
        <vt:lpstr>Fonts Used</vt:lpstr>
      </vt:variant>
      <vt:variant>
        <vt:i4>7</vt:i4>
      </vt:variant>
      <vt:variant>
        <vt:lpstr>Theme</vt:lpstr>
      </vt:variant>
      <vt:variant>
        <vt:i4>6</vt:i4>
      </vt:variant>
      <vt:variant>
        <vt:lpstr>Embedded OLE Servers</vt:lpstr>
      </vt:variant>
      <vt:variant>
        <vt:i4>1</vt:i4>
      </vt:variant>
      <vt:variant>
        <vt:lpstr>Slide Titles</vt:lpstr>
      </vt:variant>
      <vt:variant>
        <vt:i4>154</vt:i4>
      </vt:variant>
    </vt:vector>
  </HeadingPairs>
  <TitlesOfParts>
    <vt:vector size="168" baseType="lpstr">
      <vt:lpstr>Arial Unicode MS</vt:lpstr>
      <vt:lpstr>Arial</vt:lpstr>
      <vt:lpstr>Arial Black</vt:lpstr>
      <vt:lpstr>Calibri</vt:lpstr>
      <vt:lpstr>Verdana</vt:lpstr>
      <vt:lpstr>Wingdings</vt:lpstr>
      <vt:lpstr>ヒラギノ角ゴ Pro W3</vt:lpstr>
      <vt:lpstr>Clarity</vt:lpstr>
      <vt:lpstr>Kantoorthema</vt:lpstr>
      <vt:lpstr>Office Theme</vt:lpstr>
      <vt:lpstr>2_Office Theme</vt:lpstr>
      <vt:lpstr>Standaardontwerp</vt:lpstr>
      <vt:lpstr>Office-thema</vt:lpstr>
      <vt:lpstr>Microsoft Excel Chart</vt:lpstr>
      <vt:lpstr>Symposium</vt:lpstr>
      <vt:lpstr>Welkom!</vt:lpstr>
      <vt:lpstr>Programma</vt:lpstr>
      <vt:lpstr>Dr. W. grave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 S. boorsma</vt:lpstr>
      <vt:lpstr>PowerPoint Presentation</vt:lpstr>
      <vt:lpstr>Kolff Drum kidney</vt:lpstr>
      <vt:lpstr>Hoe het begon </vt:lpstr>
      <vt:lpstr>PowerPoint Presentation</vt:lpstr>
      <vt:lpstr>PowerPoint Presentation</vt:lpstr>
      <vt:lpstr>PowerPoint Presentation</vt:lpstr>
      <vt:lpstr>PowerPoint Presentation</vt:lpstr>
      <vt:lpstr>Het Filter</vt:lpstr>
      <vt:lpstr>PowerPoint Presentation</vt:lpstr>
      <vt:lpstr>Ontwikkelingen laatste jaren</vt:lpstr>
      <vt:lpstr>Hoe komt dit..</vt:lpstr>
      <vt:lpstr>PowerPoint Presentation</vt:lpstr>
      <vt:lpstr>PowerPoint Presentation</vt:lpstr>
      <vt:lpstr>PowerPoint Presentation</vt:lpstr>
      <vt:lpstr>PowerPoint Presentation</vt:lpstr>
      <vt:lpstr>PowerPoint Presentation</vt:lpstr>
      <vt:lpstr>De nabije toekomst. </vt:lpstr>
      <vt:lpstr>PowerPoint Presentation</vt:lpstr>
      <vt:lpstr>Dr. J. wirtz</vt:lpstr>
      <vt:lpstr>Thuis (Haemo)dialyse</vt:lpstr>
      <vt:lpstr>En dan ben je nierpatiënt….</vt:lpstr>
      <vt:lpstr>Centrum Dialyse</vt:lpstr>
      <vt:lpstr>Voordeel Centrum Dialyse</vt:lpstr>
      <vt:lpstr>Beperkingen Centrum Dialyse</vt:lpstr>
      <vt:lpstr>Thuisdialyse</vt:lpstr>
      <vt:lpstr>Thuishaemodialyse</vt:lpstr>
      <vt:lpstr>Waarom thuisdialyse…</vt:lpstr>
      <vt:lpstr>Aantal thuishaemodialysepatiënten</vt:lpstr>
      <vt:lpstr>Aantal thuisdialysepatiënten</vt:lpstr>
      <vt:lpstr>Waarom thuisdialyse?</vt:lpstr>
      <vt:lpstr>PowerPoint Presentation</vt:lpstr>
      <vt:lpstr>Thuis!!!</vt:lpstr>
      <vt:lpstr>Medische voordelen thuishaemodialyse</vt:lpstr>
      <vt:lpstr>Voordelen TMM</vt:lpstr>
      <vt:lpstr>Thuis haemodialyse</vt:lpstr>
      <vt:lpstr>Meer en frequentere haemodialyse</vt:lpstr>
      <vt:lpstr>Waarom geen thuisdialyse?</vt:lpstr>
      <vt:lpstr>Bevorderen van thuisdialyse </vt:lpstr>
      <vt:lpstr>Conclusie</vt:lpstr>
      <vt:lpstr>PowerPoint Presentation</vt:lpstr>
      <vt:lpstr>Dr. E. van duijnhoven</vt:lpstr>
      <vt:lpstr>Nieuwe ontwikkelingen op het gebied van transplantatie  Een toekomst zonder ingrijpende behandelingen?</vt:lpstr>
      <vt:lpstr>Transplantatie zonder ingrijpende behandeling?   Dat kan eigenlijk per definitie niet ………….  Ik zal ingaan op zo min mogelijk ingrijpen qua operatie en medicatie en op nieuwe ontwikkelingen op de belangrijkste hoofdgebieden.</vt:lpstr>
      <vt:lpstr>Onderwerpen</vt:lpstr>
      <vt:lpstr>Donatie postmortaal</vt:lpstr>
      <vt:lpstr>Allocatie</vt:lpstr>
      <vt:lpstr>PowerPoint Presentation</vt:lpstr>
      <vt:lpstr>Donatie levend</vt:lpstr>
      <vt:lpstr>Donatie levend</vt:lpstr>
      <vt:lpstr>PowerPoint Presentation</vt:lpstr>
      <vt:lpstr>Donatie levend</vt:lpstr>
      <vt:lpstr>Chirurgische technieken</vt:lpstr>
      <vt:lpstr>Weefseltypering en laboratorium research</vt:lpstr>
      <vt:lpstr>Immunosuppressie</vt:lpstr>
      <vt:lpstr>Infecties</vt:lpstr>
      <vt:lpstr>Lifestyle</vt:lpstr>
      <vt:lpstr>PowerPoint Presentation</vt:lpstr>
      <vt:lpstr>PowerPoint Presentation</vt:lpstr>
      <vt:lpstr>Samenvattend t.a.v. nieuwe ontwikkelingen en belangrijkste verwachtingen op korte termijn.</vt:lpstr>
      <vt:lpstr>Samenvattend t.a.v. nieuwe ontwikkelingen en belangrijkste verwachtingen op korte termijn.</vt:lpstr>
      <vt:lpstr>PowerPoint Presentation</vt:lpstr>
      <vt:lpstr>Dhr. H. bart</vt:lpstr>
      <vt:lpstr>HET PATIENTEN PERSPECTIEF</vt:lpstr>
      <vt:lpstr>Welk perspectief?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Patiënten over Samen Beslissen NPCF</vt:lpstr>
      <vt:lpstr>SAMEN BESLISSEN Uitgangsvraag in richtlijn heeft geleid tot advies ‘Samen beslissen’ (Elwyn 2012) </vt:lpstr>
      <vt:lpstr>SAMEN BESLISSEN (Elwyn)</vt:lpstr>
      <vt:lpstr>PowerPoint Presentation</vt:lpstr>
      <vt:lpstr>PowerPoint Presentation</vt:lpstr>
      <vt:lpstr>Wat draagt ‘samen beslissen’ bij aan de kwaliteit van zorg?</vt:lpstr>
      <vt:lpstr>Wat draagt ‘samen beslissen’ bij aan de kwaliteit van zorg?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25 jaar NPV Roermond</vt:lpstr>
      <vt:lpstr>25 jaar NPV Roermond</vt:lpstr>
      <vt:lpstr>CONCLUSIE</vt:lpstr>
      <vt:lpstr>PowerPoint Presentation</vt:lpstr>
      <vt:lpstr>prof. dr. J. Kooman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Cloetta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Symposium</dc:title>
  <dc:creator>Cruchten van, Marijn</dc:creator>
  <cp:lastModifiedBy>Maarten Hendriks</cp:lastModifiedBy>
  <cp:revision>16</cp:revision>
  <dcterms:created xsi:type="dcterms:W3CDTF">2016-11-02T19:03:33Z</dcterms:created>
  <dcterms:modified xsi:type="dcterms:W3CDTF">2016-11-04T15:58:23Z</dcterms:modified>
</cp:coreProperties>
</file>